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89"/>
  </p:notesMasterIdLst>
  <p:handoutMasterIdLst>
    <p:handoutMasterId r:id="rId90"/>
  </p:handoutMasterIdLst>
  <p:sldIdLst>
    <p:sldId id="318" r:id="rId5"/>
    <p:sldId id="413" r:id="rId6"/>
    <p:sldId id="488" r:id="rId7"/>
    <p:sldId id="392" r:id="rId8"/>
    <p:sldId id="394" r:id="rId9"/>
    <p:sldId id="476" r:id="rId10"/>
    <p:sldId id="493" r:id="rId11"/>
    <p:sldId id="492" r:id="rId12"/>
    <p:sldId id="416" r:id="rId13"/>
    <p:sldId id="399" r:id="rId14"/>
    <p:sldId id="494" r:id="rId15"/>
    <p:sldId id="489" r:id="rId16"/>
    <p:sldId id="485" r:id="rId17"/>
    <p:sldId id="487" r:id="rId18"/>
    <p:sldId id="403" r:id="rId19"/>
    <p:sldId id="417" r:id="rId20"/>
    <p:sldId id="419" r:id="rId21"/>
    <p:sldId id="407" r:id="rId22"/>
    <p:sldId id="484" r:id="rId23"/>
    <p:sldId id="483" r:id="rId24"/>
    <p:sldId id="475" r:id="rId25"/>
    <p:sldId id="411" r:id="rId26"/>
    <p:sldId id="418" r:id="rId27"/>
    <p:sldId id="412" r:id="rId28"/>
    <p:sldId id="410" r:id="rId29"/>
    <p:sldId id="319" r:id="rId30"/>
    <p:sldId id="503" r:id="rId31"/>
    <p:sldId id="504" r:id="rId32"/>
    <p:sldId id="505" r:id="rId33"/>
    <p:sldId id="506" r:id="rId34"/>
    <p:sldId id="507" r:id="rId35"/>
    <p:sldId id="508" r:id="rId36"/>
    <p:sldId id="509" r:id="rId37"/>
    <p:sldId id="510" r:id="rId38"/>
    <p:sldId id="511" r:id="rId39"/>
    <p:sldId id="512" r:id="rId40"/>
    <p:sldId id="513" r:id="rId41"/>
    <p:sldId id="514" r:id="rId42"/>
    <p:sldId id="515" r:id="rId43"/>
    <p:sldId id="516" r:id="rId44"/>
    <p:sldId id="517" r:id="rId45"/>
    <p:sldId id="518" r:id="rId46"/>
    <p:sldId id="519" r:id="rId47"/>
    <p:sldId id="520" r:id="rId48"/>
    <p:sldId id="521" r:id="rId49"/>
    <p:sldId id="522" r:id="rId50"/>
    <p:sldId id="523" r:id="rId51"/>
    <p:sldId id="524" r:id="rId52"/>
    <p:sldId id="420" r:id="rId53"/>
    <p:sldId id="422" r:id="rId54"/>
    <p:sldId id="421" r:id="rId55"/>
    <p:sldId id="490" r:id="rId56"/>
    <p:sldId id="431" r:id="rId57"/>
    <p:sldId id="495" r:id="rId58"/>
    <p:sldId id="432" r:id="rId59"/>
    <p:sldId id="477" r:id="rId60"/>
    <p:sldId id="478" r:id="rId61"/>
    <p:sldId id="479" r:id="rId62"/>
    <p:sldId id="480" r:id="rId63"/>
    <p:sldId id="481" r:id="rId64"/>
    <p:sldId id="482" r:id="rId65"/>
    <p:sldId id="438" r:id="rId66"/>
    <p:sldId id="439" r:id="rId67"/>
    <p:sldId id="446" r:id="rId68"/>
    <p:sldId id="449" r:id="rId69"/>
    <p:sldId id="450" r:id="rId70"/>
    <p:sldId id="451" r:id="rId71"/>
    <p:sldId id="452" r:id="rId72"/>
    <p:sldId id="453" r:id="rId73"/>
    <p:sldId id="455" r:id="rId74"/>
    <p:sldId id="456" r:id="rId75"/>
    <p:sldId id="457" r:id="rId76"/>
    <p:sldId id="458" r:id="rId77"/>
    <p:sldId id="459" r:id="rId78"/>
    <p:sldId id="460" r:id="rId79"/>
    <p:sldId id="401" r:id="rId80"/>
    <p:sldId id="462" r:id="rId81"/>
    <p:sldId id="463" r:id="rId82"/>
    <p:sldId id="464" r:id="rId83"/>
    <p:sldId id="465" r:id="rId84"/>
    <p:sldId id="466" r:id="rId85"/>
    <p:sldId id="467" r:id="rId86"/>
    <p:sldId id="468" r:id="rId87"/>
    <p:sldId id="469" r:id="rId8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Powell, Jenighi P CTR OSD CAPE (US)" initials="PJPCOC(" lastIdx="3" clrIdx="6">
    <p:extLst>
      <p:ext uri="{19B8F6BF-5375-455C-9EA6-DF929625EA0E}">
        <p15:presenceInfo xmlns:p15="http://schemas.microsoft.com/office/powerpoint/2012/main" userId="S-1-5-21-412667653-668731278-4213794525-87598" providerId="AD"/>
      </p:ext>
    </p:extLst>
  </p:cmAuthor>
  <p:cmAuthor id="1" name="Peter Andrejev" initials="PA" lastIdx="4" clrIdx="0"/>
  <p:cmAuthor id="2" name="Brandon Bryant" initials="BB" lastIdx="1" clrIdx="1"/>
  <p:cmAuthor id="3" name="CrockeCE" initials="C" lastIdx="8" clrIdx="2">
    <p:extLst>
      <p:ext uri="{19B8F6BF-5375-455C-9EA6-DF929625EA0E}">
        <p15:presenceInfo xmlns:p15="http://schemas.microsoft.com/office/powerpoint/2012/main" userId="CrockeCE" providerId="None"/>
      </p:ext>
    </p:extLst>
  </p:cmAuthor>
  <p:cmAuthor id="4" name="HigginRA" initials="H" lastIdx="1" clrIdx="3">
    <p:extLst>
      <p:ext uri="{19B8F6BF-5375-455C-9EA6-DF929625EA0E}">
        <p15:presenceInfo xmlns:p15="http://schemas.microsoft.com/office/powerpoint/2012/main" userId="HigginRA" providerId="None"/>
      </p:ext>
    </p:extLst>
  </p:cmAuthor>
  <p:cmAuthor id="5" name="Olson, Matthew J.       WDC Tecolote" initials="OMJWT" lastIdx="1" clrIdx="4">
    <p:extLst>
      <p:ext uri="{19B8F6BF-5375-455C-9EA6-DF929625EA0E}">
        <p15:presenceInfo xmlns:p15="http://schemas.microsoft.com/office/powerpoint/2012/main" userId="S-1-5-21-2076396209-2099723049-619646970-63413" providerId="AD"/>
      </p:ext>
    </p:extLst>
  </p:cmAuthor>
  <p:cmAuthor id="6" name="Morgan, April C CTR (US)" initials="MACC(" lastIdx="12" clrIdx="5">
    <p:extLst>
      <p:ext uri="{19B8F6BF-5375-455C-9EA6-DF929625EA0E}">
        <p15:presenceInfo xmlns:p15="http://schemas.microsoft.com/office/powerpoint/2012/main" userId="S-1-5-21-412667653-668731278-4213794525-3256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5F5F5F"/>
    <a:srgbClr val="0000FF"/>
    <a:srgbClr val="07D7D7"/>
    <a:srgbClr val="B8B8B8"/>
    <a:srgbClr val="828282"/>
    <a:srgbClr val="3F3F3F"/>
    <a:srgbClr val="858585"/>
    <a:srgbClr val="818181"/>
    <a:srgbClr val="CFCF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00" autoAdjust="0"/>
    <p:restoredTop sz="94660"/>
  </p:normalViewPr>
  <p:slideViewPr>
    <p:cSldViewPr snapToGrid="0">
      <p:cViewPr varScale="1">
        <p:scale>
          <a:sx n="115" d="100"/>
          <a:sy n="115" d="100"/>
        </p:scale>
        <p:origin x="600" y="84"/>
      </p:cViewPr>
      <p:guideLst/>
    </p:cSldViewPr>
  </p:slideViewPr>
  <p:notesTextViewPr>
    <p:cViewPr>
      <p:scale>
        <a:sx n="3" d="2"/>
        <a:sy n="3" d="2"/>
      </p:scale>
      <p:origin x="0" y="0"/>
    </p:cViewPr>
  </p:notesTextViewPr>
  <p:sorterViewPr>
    <p:cViewPr>
      <p:scale>
        <a:sx n="100" d="100"/>
        <a:sy n="100" d="100"/>
      </p:scale>
      <p:origin x="0" y="-3354"/>
    </p:cViewPr>
  </p:sorterViewPr>
  <p:notesViewPr>
    <p:cSldViewPr snapToGrid="0">
      <p:cViewPr varScale="1">
        <p:scale>
          <a:sx n="88" d="100"/>
          <a:sy n="88" d="100"/>
        </p:scale>
        <p:origin x="3822"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openxmlformats.org/officeDocument/2006/relationships/tableStyles" Target="tableStyle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5D37CC-A3CE-476D-B898-C0F3120D4176}" type="doc">
      <dgm:prSet loTypeId="urn:microsoft.com/office/officeart/2005/8/layout/hList9" loCatId="list" qsTypeId="urn:microsoft.com/office/officeart/2005/8/quickstyle/simple1" qsCatId="simple" csTypeId="urn:microsoft.com/office/officeart/2005/8/colors/colorful5" csCatId="colorful" phldr="1"/>
      <dgm:spPr/>
      <dgm:t>
        <a:bodyPr/>
        <a:lstStyle/>
        <a:p>
          <a:endParaRPr lang="en-US"/>
        </a:p>
      </dgm:t>
    </dgm:pt>
    <dgm:pt modelId="{F6F57B75-61CA-4656-999A-399C442948FB}">
      <dgm:prSet phldrT="[Text]"/>
      <dgm:spPr/>
      <dgm:t>
        <a:bodyPr/>
        <a:lstStyle/>
        <a:p>
          <a:r>
            <a:rPr lang="en-US" dirty="0" smtClean="0"/>
            <a:t>Estimate</a:t>
          </a:r>
          <a:endParaRPr lang="en-US" dirty="0"/>
        </a:p>
      </dgm:t>
    </dgm:pt>
    <dgm:pt modelId="{ACF10160-3FDE-45EC-9E3A-4CF1CF619DA1}" type="parTrans" cxnId="{9ECCCEB4-3FA0-4B70-A9EF-D61BD789BCCE}">
      <dgm:prSet/>
      <dgm:spPr/>
      <dgm:t>
        <a:bodyPr/>
        <a:lstStyle/>
        <a:p>
          <a:endParaRPr lang="en-US"/>
        </a:p>
      </dgm:t>
    </dgm:pt>
    <dgm:pt modelId="{5ED63947-8202-4E34-B5A4-AE8C48AE6E46}" type="sibTrans" cxnId="{9ECCCEB4-3FA0-4B70-A9EF-D61BD789BCCE}">
      <dgm:prSet/>
      <dgm:spPr/>
      <dgm:t>
        <a:bodyPr/>
        <a:lstStyle/>
        <a:p>
          <a:endParaRPr lang="en-US"/>
        </a:p>
      </dgm:t>
    </dgm:pt>
    <dgm:pt modelId="{354E422C-13F6-41B1-A268-5FD41778A017}">
      <dgm:prSet phldrT="[Text]"/>
      <dgm:spPr/>
      <dgm:t>
        <a:bodyPr/>
        <a:lstStyle/>
        <a:p>
          <a:pPr algn="ctr"/>
          <a:r>
            <a:rPr lang="en-US" dirty="0" smtClean="0"/>
            <a:t>Threshold Value</a:t>
          </a:r>
          <a:endParaRPr lang="en-US" dirty="0"/>
        </a:p>
      </dgm:t>
    </dgm:pt>
    <dgm:pt modelId="{B2C63A3D-6A4B-4FD7-A09F-6A229F869A69}" type="parTrans" cxnId="{DF6549F9-6943-408F-90E6-0AEEAE4C5F8F}">
      <dgm:prSet/>
      <dgm:spPr/>
      <dgm:t>
        <a:bodyPr/>
        <a:lstStyle/>
        <a:p>
          <a:endParaRPr lang="en-US"/>
        </a:p>
      </dgm:t>
    </dgm:pt>
    <dgm:pt modelId="{5BACCD42-8F55-42F3-8A1B-90C2B7A99390}" type="sibTrans" cxnId="{DF6549F9-6943-408F-90E6-0AEEAE4C5F8F}">
      <dgm:prSet/>
      <dgm:spPr/>
      <dgm:t>
        <a:bodyPr/>
        <a:lstStyle/>
        <a:p>
          <a:endParaRPr lang="en-US"/>
        </a:p>
      </dgm:t>
    </dgm:pt>
    <dgm:pt modelId="{7F4AE8C4-8304-4675-BA08-3AAC4D471E5E}">
      <dgm:prSet phldrT="[Text]"/>
      <dgm:spPr/>
      <dgm:t>
        <a:bodyPr/>
        <a:lstStyle/>
        <a:p>
          <a:pPr algn="ctr"/>
          <a:r>
            <a:rPr lang="en-US" dirty="0" smtClean="0"/>
            <a:t>Spec Value</a:t>
          </a:r>
          <a:endParaRPr lang="en-US" dirty="0"/>
        </a:p>
      </dgm:t>
    </dgm:pt>
    <dgm:pt modelId="{3B28E9F9-5026-4E40-B656-CA75CAA883C7}" type="parTrans" cxnId="{A6DD1724-7705-4982-81D3-505F5719FCC6}">
      <dgm:prSet/>
      <dgm:spPr/>
      <dgm:t>
        <a:bodyPr/>
        <a:lstStyle/>
        <a:p>
          <a:endParaRPr lang="en-US"/>
        </a:p>
      </dgm:t>
    </dgm:pt>
    <dgm:pt modelId="{A5C43EF6-5693-46F7-B2DE-15F835728BC3}" type="sibTrans" cxnId="{A6DD1724-7705-4982-81D3-505F5719FCC6}">
      <dgm:prSet/>
      <dgm:spPr/>
      <dgm:t>
        <a:bodyPr/>
        <a:lstStyle/>
        <a:p>
          <a:endParaRPr lang="en-US"/>
        </a:p>
      </dgm:t>
    </dgm:pt>
    <dgm:pt modelId="{048D3F9A-F575-44B4-8553-C5066D27A88F}">
      <dgm:prSet phldrT="[Text]"/>
      <dgm:spPr/>
      <dgm:t>
        <a:bodyPr/>
        <a:lstStyle/>
        <a:p>
          <a:r>
            <a:rPr lang="en-US" dirty="0" smtClean="0"/>
            <a:t>Actual</a:t>
          </a:r>
          <a:endParaRPr lang="en-US" dirty="0"/>
        </a:p>
      </dgm:t>
    </dgm:pt>
    <dgm:pt modelId="{E786CF87-0FE5-4D94-A4C3-296CE056DCA7}" type="parTrans" cxnId="{B6F8C82F-CCE8-4103-B8BF-B5499BBC9812}">
      <dgm:prSet/>
      <dgm:spPr/>
      <dgm:t>
        <a:bodyPr/>
        <a:lstStyle/>
        <a:p>
          <a:endParaRPr lang="en-US"/>
        </a:p>
      </dgm:t>
    </dgm:pt>
    <dgm:pt modelId="{FB98C2DF-68E3-4653-9B4F-634C762C860A}" type="sibTrans" cxnId="{B6F8C82F-CCE8-4103-B8BF-B5499BBC9812}">
      <dgm:prSet/>
      <dgm:spPr/>
      <dgm:t>
        <a:bodyPr/>
        <a:lstStyle/>
        <a:p>
          <a:endParaRPr lang="en-US"/>
        </a:p>
      </dgm:t>
    </dgm:pt>
    <dgm:pt modelId="{55E0AAAC-5359-47FF-A025-7B4DD10C3315}">
      <dgm:prSet phldrT="[Text]"/>
      <dgm:spPr/>
      <dgm:t>
        <a:bodyPr/>
        <a:lstStyle/>
        <a:p>
          <a:pPr algn="ctr"/>
          <a:r>
            <a:rPr lang="en-US" dirty="0" smtClean="0"/>
            <a:t>Measured Value</a:t>
          </a:r>
          <a:endParaRPr lang="en-US" dirty="0"/>
        </a:p>
      </dgm:t>
    </dgm:pt>
    <dgm:pt modelId="{DF42B201-EC93-41BF-A3B5-0BFB7BBA6BF9}" type="parTrans" cxnId="{E7493799-7392-4D69-B22B-552723B6057D}">
      <dgm:prSet/>
      <dgm:spPr/>
      <dgm:t>
        <a:bodyPr/>
        <a:lstStyle/>
        <a:p>
          <a:endParaRPr lang="en-US"/>
        </a:p>
      </dgm:t>
    </dgm:pt>
    <dgm:pt modelId="{7E7CE1D6-6A45-4112-A725-480F2D554595}" type="sibTrans" cxnId="{E7493799-7392-4D69-B22B-552723B6057D}">
      <dgm:prSet/>
      <dgm:spPr/>
      <dgm:t>
        <a:bodyPr/>
        <a:lstStyle/>
        <a:p>
          <a:endParaRPr lang="en-US"/>
        </a:p>
      </dgm:t>
    </dgm:pt>
    <dgm:pt modelId="{75A3A9D4-8677-4AE7-B5D0-8E7CFED4238C}">
      <dgm:prSet phldrT="[Text]"/>
      <dgm:spPr/>
      <dgm:t>
        <a:bodyPr/>
        <a:lstStyle/>
        <a:p>
          <a:pPr algn="ctr"/>
          <a:r>
            <a:rPr lang="en-US" dirty="0" smtClean="0"/>
            <a:t>Known Value</a:t>
          </a:r>
          <a:endParaRPr lang="en-US" dirty="0"/>
        </a:p>
      </dgm:t>
    </dgm:pt>
    <dgm:pt modelId="{9188D225-BFB6-443B-80AB-09B724AD3F02}" type="parTrans" cxnId="{2850D08B-072D-4483-BE9A-3FD4DED7CC81}">
      <dgm:prSet/>
      <dgm:spPr/>
      <dgm:t>
        <a:bodyPr/>
        <a:lstStyle/>
        <a:p>
          <a:endParaRPr lang="en-US"/>
        </a:p>
      </dgm:t>
    </dgm:pt>
    <dgm:pt modelId="{06DDEAA3-DEF3-4B94-A512-F351F0F769CC}" type="sibTrans" cxnId="{2850D08B-072D-4483-BE9A-3FD4DED7CC81}">
      <dgm:prSet/>
      <dgm:spPr/>
      <dgm:t>
        <a:bodyPr/>
        <a:lstStyle/>
        <a:p>
          <a:endParaRPr lang="en-US"/>
        </a:p>
      </dgm:t>
    </dgm:pt>
    <dgm:pt modelId="{6E149D2B-0754-433F-B2F3-4950C1189E6D}" type="pres">
      <dgm:prSet presAssocID="{9D5D37CC-A3CE-476D-B898-C0F3120D4176}" presName="list" presStyleCnt="0">
        <dgm:presLayoutVars>
          <dgm:dir/>
          <dgm:animLvl val="lvl"/>
        </dgm:presLayoutVars>
      </dgm:prSet>
      <dgm:spPr/>
      <dgm:t>
        <a:bodyPr/>
        <a:lstStyle/>
        <a:p>
          <a:endParaRPr lang="en-US"/>
        </a:p>
      </dgm:t>
    </dgm:pt>
    <dgm:pt modelId="{1081F593-D97F-4F6D-82AD-ABDB743B5608}" type="pres">
      <dgm:prSet presAssocID="{F6F57B75-61CA-4656-999A-399C442948FB}" presName="posSpace" presStyleCnt="0"/>
      <dgm:spPr/>
    </dgm:pt>
    <dgm:pt modelId="{F1CE3609-2EC0-4589-978E-E8CEAAE40D8E}" type="pres">
      <dgm:prSet presAssocID="{F6F57B75-61CA-4656-999A-399C442948FB}" presName="vertFlow" presStyleCnt="0"/>
      <dgm:spPr/>
    </dgm:pt>
    <dgm:pt modelId="{F8EAACE7-DBA9-4A3E-8B9E-449F377A9DE2}" type="pres">
      <dgm:prSet presAssocID="{F6F57B75-61CA-4656-999A-399C442948FB}" presName="topSpace" presStyleCnt="0"/>
      <dgm:spPr/>
    </dgm:pt>
    <dgm:pt modelId="{97AA370A-AD22-4624-89EE-D46AAC3AE76A}" type="pres">
      <dgm:prSet presAssocID="{F6F57B75-61CA-4656-999A-399C442948FB}" presName="firstComp" presStyleCnt="0"/>
      <dgm:spPr/>
    </dgm:pt>
    <dgm:pt modelId="{D7D27FD2-F15D-40B4-B099-9AC9F990B333}" type="pres">
      <dgm:prSet presAssocID="{F6F57B75-61CA-4656-999A-399C442948FB}" presName="firstChild" presStyleLbl="bgAccFollowNode1" presStyleIdx="0" presStyleCnt="4"/>
      <dgm:spPr/>
      <dgm:t>
        <a:bodyPr/>
        <a:lstStyle/>
        <a:p>
          <a:endParaRPr lang="en-US"/>
        </a:p>
      </dgm:t>
    </dgm:pt>
    <dgm:pt modelId="{5CDF8979-5F1E-426A-B62D-122D6C55F8C2}" type="pres">
      <dgm:prSet presAssocID="{F6F57B75-61CA-4656-999A-399C442948FB}" presName="firstChildTx" presStyleLbl="bgAccFollowNode1" presStyleIdx="0" presStyleCnt="4">
        <dgm:presLayoutVars>
          <dgm:bulletEnabled val="1"/>
        </dgm:presLayoutVars>
      </dgm:prSet>
      <dgm:spPr/>
      <dgm:t>
        <a:bodyPr/>
        <a:lstStyle/>
        <a:p>
          <a:endParaRPr lang="en-US"/>
        </a:p>
      </dgm:t>
    </dgm:pt>
    <dgm:pt modelId="{59423688-68CA-4692-ABFF-9F1C6411CD58}" type="pres">
      <dgm:prSet presAssocID="{7F4AE8C4-8304-4675-BA08-3AAC4D471E5E}" presName="comp" presStyleCnt="0"/>
      <dgm:spPr/>
    </dgm:pt>
    <dgm:pt modelId="{484D617D-59D1-4386-BA48-30D0D006E3CF}" type="pres">
      <dgm:prSet presAssocID="{7F4AE8C4-8304-4675-BA08-3AAC4D471E5E}" presName="child" presStyleLbl="bgAccFollowNode1" presStyleIdx="1" presStyleCnt="4"/>
      <dgm:spPr/>
      <dgm:t>
        <a:bodyPr/>
        <a:lstStyle/>
        <a:p>
          <a:endParaRPr lang="en-US"/>
        </a:p>
      </dgm:t>
    </dgm:pt>
    <dgm:pt modelId="{3674C718-D9AD-436A-9179-06D0F6B9FEEC}" type="pres">
      <dgm:prSet presAssocID="{7F4AE8C4-8304-4675-BA08-3AAC4D471E5E}" presName="childTx" presStyleLbl="bgAccFollowNode1" presStyleIdx="1" presStyleCnt="4">
        <dgm:presLayoutVars>
          <dgm:bulletEnabled val="1"/>
        </dgm:presLayoutVars>
      </dgm:prSet>
      <dgm:spPr/>
      <dgm:t>
        <a:bodyPr/>
        <a:lstStyle/>
        <a:p>
          <a:endParaRPr lang="en-US"/>
        </a:p>
      </dgm:t>
    </dgm:pt>
    <dgm:pt modelId="{774EE8DC-AC60-4415-B787-B122F19EB8BD}" type="pres">
      <dgm:prSet presAssocID="{F6F57B75-61CA-4656-999A-399C442948FB}" presName="negSpace" presStyleCnt="0"/>
      <dgm:spPr/>
    </dgm:pt>
    <dgm:pt modelId="{2EAC4AAB-2426-468A-8BDD-70AA959AA63B}" type="pres">
      <dgm:prSet presAssocID="{F6F57B75-61CA-4656-999A-399C442948FB}" presName="circle" presStyleLbl="node1" presStyleIdx="0" presStyleCnt="2"/>
      <dgm:spPr/>
      <dgm:t>
        <a:bodyPr/>
        <a:lstStyle/>
        <a:p>
          <a:endParaRPr lang="en-US"/>
        </a:p>
      </dgm:t>
    </dgm:pt>
    <dgm:pt modelId="{6CFA044F-954B-4746-8BC3-9E0CCE6C9D43}" type="pres">
      <dgm:prSet presAssocID="{5ED63947-8202-4E34-B5A4-AE8C48AE6E46}" presName="transSpace" presStyleCnt="0"/>
      <dgm:spPr/>
    </dgm:pt>
    <dgm:pt modelId="{697C36DD-9B1E-4322-98FE-DF3F1AEC19BC}" type="pres">
      <dgm:prSet presAssocID="{048D3F9A-F575-44B4-8553-C5066D27A88F}" presName="posSpace" presStyleCnt="0"/>
      <dgm:spPr/>
    </dgm:pt>
    <dgm:pt modelId="{7F2115CF-1ED8-4470-9AAA-D80EC164D75D}" type="pres">
      <dgm:prSet presAssocID="{048D3F9A-F575-44B4-8553-C5066D27A88F}" presName="vertFlow" presStyleCnt="0"/>
      <dgm:spPr/>
    </dgm:pt>
    <dgm:pt modelId="{EEB818AA-15CB-4D16-A18A-3942165418B4}" type="pres">
      <dgm:prSet presAssocID="{048D3F9A-F575-44B4-8553-C5066D27A88F}" presName="topSpace" presStyleCnt="0"/>
      <dgm:spPr/>
    </dgm:pt>
    <dgm:pt modelId="{7FC4BFED-125F-45DD-90EA-BE5916FD11DC}" type="pres">
      <dgm:prSet presAssocID="{048D3F9A-F575-44B4-8553-C5066D27A88F}" presName="firstComp" presStyleCnt="0"/>
      <dgm:spPr/>
    </dgm:pt>
    <dgm:pt modelId="{B5D3443F-DDCA-4027-9272-EE898856D313}" type="pres">
      <dgm:prSet presAssocID="{048D3F9A-F575-44B4-8553-C5066D27A88F}" presName="firstChild" presStyleLbl="bgAccFollowNode1" presStyleIdx="2" presStyleCnt="4"/>
      <dgm:spPr/>
      <dgm:t>
        <a:bodyPr/>
        <a:lstStyle/>
        <a:p>
          <a:endParaRPr lang="en-US"/>
        </a:p>
      </dgm:t>
    </dgm:pt>
    <dgm:pt modelId="{7F0BC042-0DA8-46AC-8960-26B5C5B688D4}" type="pres">
      <dgm:prSet presAssocID="{048D3F9A-F575-44B4-8553-C5066D27A88F}" presName="firstChildTx" presStyleLbl="bgAccFollowNode1" presStyleIdx="2" presStyleCnt="4">
        <dgm:presLayoutVars>
          <dgm:bulletEnabled val="1"/>
        </dgm:presLayoutVars>
      </dgm:prSet>
      <dgm:spPr/>
      <dgm:t>
        <a:bodyPr/>
        <a:lstStyle/>
        <a:p>
          <a:endParaRPr lang="en-US"/>
        </a:p>
      </dgm:t>
    </dgm:pt>
    <dgm:pt modelId="{DA82F2E7-58B8-4EA2-814A-51D174667EFA}" type="pres">
      <dgm:prSet presAssocID="{75A3A9D4-8677-4AE7-B5D0-8E7CFED4238C}" presName="comp" presStyleCnt="0"/>
      <dgm:spPr/>
    </dgm:pt>
    <dgm:pt modelId="{CA6203B2-3CA0-4D99-9D5E-9BA424996659}" type="pres">
      <dgm:prSet presAssocID="{75A3A9D4-8677-4AE7-B5D0-8E7CFED4238C}" presName="child" presStyleLbl="bgAccFollowNode1" presStyleIdx="3" presStyleCnt="4"/>
      <dgm:spPr/>
      <dgm:t>
        <a:bodyPr/>
        <a:lstStyle/>
        <a:p>
          <a:endParaRPr lang="en-US"/>
        </a:p>
      </dgm:t>
    </dgm:pt>
    <dgm:pt modelId="{1349EC14-5204-45CD-8C6A-5026F9E1CE20}" type="pres">
      <dgm:prSet presAssocID="{75A3A9D4-8677-4AE7-B5D0-8E7CFED4238C}" presName="childTx" presStyleLbl="bgAccFollowNode1" presStyleIdx="3" presStyleCnt="4">
        <dgm:presLayoutVars>
          <dgm:bulletEnabled val="1"/>
        </dgm:presLayoutVars>
      </dgm:prSet>
      <dgm:spPr/>
      <dgm:t>
        <a:bodyPr/>
        <a:lstStyle/>
        <a:p>
          <a:endParaRPr lang="en-US"/>
        </a:p>
      </dgm:t>
    </dgm:pt>
    <dgm:pt modelId="{1FAF2FED-CCBD-49CD-80C4-1064C8A9C11C}" type="pres">
      <dgm:prSet presAssocID="{048D3F9A-F575-44B4-8553-C5066D27A88F}" presName="negSpace" presStyleCnt="0"/>
      <dgm:spPr/>
    </dgm:pt>
    <dgm:pt modelId="{144E91EB-6AAC-4C5E-B98D-7DC062BEF0C9}" type="pres">
      <dgm:prSet presAssocID="{048D3F9A-F575-44B4-8553-C5066D27A88F}" presName="circle" presStyleLbl="node1" presStyleIdx="1" presStyleCnt="2"/>
      <dgm:spPr/>
      <dgm:t>
        <a:bodyPr/>
        <a:lstStyle/>
        <a:p>
          <a:endParaRPr lang="en-US"/>
        </a:p>
      </dgm:t>
    </dgm:pt>
  </dgm:ptLst>
  <dgm:cxnLst>
    <dgm:cxn modelId="{B6F8C82F-CCE8-4103-B8BF-B5499BBC9812}" srcId="{9D5D37CC-A3CE-476D-B898-C0F3120D4176}" destId="{048D3F9A-F575-44B4-8553-C5066D27A88F}" srcOrd="1" destOrd="0" parTransId="{E786CF87-0FE5-4D94-A4C3-296CE056DCA7}" sibTransId="{FB98C2DF-68E3-4653-9B4F-634C762C860A}"/>
    <dgm:cxn modelId="{2D3DEC73-B58E-42AD-9466-094920FCEC8A}" type="presOf" srcId="{354E422C-13F6-41B1-A268-5FD41778A017}" destId="{5CDF8979-5F1E-426A-B62D-122D6C55F8C2}" srcOrd="1" destOrd="0" presId="urn:microsoft.com/office/officeart/2005/8/layout/hList9"/>
    <dgm:cxn modelId="{36F2EBEC-DA4C-43C0-ADD0-15F83CE3A13C}" type="presOf" srcId="{55E0AAAC-5359-47FF-A025-7B4DD10C3315}" destId="{7F0BC042-0DA8-46AC-8960-26B5C5B688D4}" srcOrd="1" destOrd="0" presId="urn:microsoft.com/office/officeart/2005/8/layout/hList9"/>
    <dgm:cxn modelId="{9ECCCEB4-3FA0-4B70-A9EF-D61BD789BCCE}" srcId="{9D5D37CC-A3CE-476D-B898-C0F3120D4176}" destId="{F6F57B75-61CA-4656-999A-399C442948FB}" srcOrd="0" destOrd="0" parTransId="{ACF10160-3FDE-45EC-9E3A-4CF1CF619DA1}" sibTransId="{5ED63947-8202-4E34-B5A4-AE8C48AE6E46}"/>
    <dgm:cxn modelId="{DC5EF852-0467-4EE0-94A2-FC25ADBB164C}" type="presOf" srcId="{55E0AAAC-5359-47FF-A025-7B4DD10C3315}" destId="{B5D3443F-DDCA-4027-9272-EE898856D313}" srcOrd="0" destOrd="0" presId="urn:microsoft.com/office/officeart/2005/8/layout/hList9"/>
    <dgm:cxn modelId="{DF6549F9-6943-408F-90E6-0AEEAE4C5F8F}" srcId="{F6F57B75-61CA-4656-999A-399C442948FB}" destId="{354E422C-13F6-41B1-A268-5FD41778A017}" srcOrd="0" destOrd="0" parTransId="{B2C63A3D-6A4B-4FD7-A09F-6A229F869A69}" sibTransId="{5BACCD42-8F55-42F3-8A1B-90C2B7A99390}"/>
    <dgm:cxn modelId="{0A679AF8-0FCA-4837-A2DB-E39E54D0A89E}" type="presOf" srcId="{75A3A9D4-8677-4AE7-B5D0-8E7CFED4238C}" destId="{1349EC14-5204-45CD-8C6A-5026F9E1CE20}" srcOrd="1" destOrd="0" presId="urn:microsoft.com/office/officeart/2005/8/layout/hList9"/>
    <dgm:cxn modelId="{E1CEF0E0-860D-4797-9F89-71F920E8E8D0}" type="presOf" srcId="{048D3F9A-F575-44B4-8553-C5066D27A88F}" destId="{144E91EB-6AAC-4C5E-B98D-7DC062BEF0C9}" srcOrd="0" destOrd="0" presId="urn:microsoft.com/office/officeart/2005/8/layout/hList9"/>
    <dgm:cxn modelId="{650E4706-D69D-4C20-8BEA-FF2D861B0533}" type="presOf" srcId="{75A3A9D4-8677-4AE7-B5D0-8E7CFED4238C}" destId="{CA6203B2-3CA0-4D99-9D5E-9BA424996659}" srcOrd="0" destOrd="0" presId="urn:microsoft.com/office/officeart/2005/8/layout/hList9"/>
    <dgm:cxn modelId="{5C583AAC-7817-463A-B706-6B05CF2AC7D3}" type="presOf" srcId="{F6F57B75-61CA-4656-999A-399C442948FB}" destId="{2EAC4AAB-2426-468A-8BDD-70AA959AA63B}" srcOrd="0" destOrd="0" presId="urn:microsoft.com/office/officeart/2005/8/layout/hList9"/>
    <dgm:cxn modelId="{A6DD1724-7705-4982-81D3-505F5719FCC6}" srcId="{F6F57B75-61CA-4656-999A-399C442948FB}" destId="{7F4AE8C4-8304-4675-BA08-3AAC4D471E5E}" srcOrd="1" destOrd="0" parTransId="{3B28E9F9-5026-4E40-B656-CA75CAA883C7}" sibTransId="{A5C43EF6-5693-46F7-B2DE-15F835728BC3}"/>
    <dgm:cxn modelId="{E8B54A0B-7944-4B71-ADDB-68AC4512929A}" type="presOf" srcId="{9D5D37CC-A3CE-476D-B898-C0F3120D4176}" destId="{6E149D2B-0754-433F-B2F3-4950C1189E6D}" srcOrd="0" destOrd="0" presId="urn:microsoft.com/office/officeart/2005/8/layout/hList9"/>
    <dgm:cxn modelId="{2850D08B-072D-4483-BE9A-3FD4DED7CC81}" srcId="{048D3F9A-F575-44B4-8553-C5066D27A88F}" destId="{75A3A9D4-8677-4AE7-B5D0-8E7CFED4238C}" srcOrd="1" destOrd="0" parTransId="{9188D225-BFB6-443B-80AB-09B724AD3F02}" sibTransId="{06DDEAA3-DEF3-4B94-A512-F351F0F769CC}"/>
    <dgm:cxn modelId="{63A71647-1508-4E60-8975-39F670624790}" type="presOf" srcId="{7F4AE8C4-8304-4675-BA08-3AAC4D471E5E}" destId="{3674C718-D9AD-436A-9179-06D0F6B9FEEC}" srcOrd="1" destOrd="0" presId="urn:microsoft.com/office/officeart/2005/8/layout/hList9"/>
    <dgm:cxn modelId="{E7493799-7392-4D69-B22B-552723B6057D}" srcId="{048D3F9A-F575-44B4-8553-C5066D27A88F}" destId="{55E0AAAC-5359-47FF-A025-7B4DD10C3315}" srcOrd="0" destOrd="0" parTransId="{DF42B201-EC93-41BF-A3B5-0BFB7BBA6BF9}" sibTransId="{7E7CE1D6-6A45-4112-A725-480F2D554595}"/>
    <dgm:cxn modelId="{87CDB791-60FC-412D-AD69-2CB3009E7064}" type="presOf" srcId="{354E422C-13F6-41B1-A268-5FD41778A017}" destId="{D7D27FD2-F15D-40B4-B099-9AC9F990B333}" srcOrd="0" destOrd="0" presId="urn:microsoft.com/office/officeart/2005/8/layout/hList9"/>
    <dgm:cxn modelId="{EF7A3EFD-5105-4BC6-9CB2-53DDB07F2F63}" type="presOf" srcId="{7F4AE8C4-8304-4675-BA08-3AAC4D471E5E}" destId="{484D617D-59D1-4386-BA48-30D0D006E3CF}" srcOrd="0" destOrd="0" presId="urn:microsoft.com/office/officeart/2005/8/layout/hList9"/>
    <dgm:cxn modelId="{AA36C5B4-A3DC-4B78-A378-127C6457DB6D}" type="presParOf" srcId="{6E149D2B-0754-433F-B2F3-4950C1189E6D}" destId="{1081F593-D97F-4F6D-82AD-ABDB743B5608}" srcOrd="0" destOrd="0" presId="urn:microsoft.com/office/officeart/2005/8/layout/hList9"/>
    <dgm:cxn modelId="{F2699A98-CB57-4AF7-AC54-56116485FE09}" type="presParOf" srcId="{6E149D2B-0754-433F-B2F3-4950C1189E6D}" destId="{F1CE3609-2EC0-4589-978E-E8CEAAE40D8E}" srcOrd="1" destOrd="0" presId="urn:microsoft.com/office/officeart/2005/8/layout/hList9"/>
    <dgm:cxn modelId="{3CF96061-80E3-41D8-A738-031FFA528A81}" type="presParOf" srcId="{F1CE3609-2EC0-4589-978E-E8CEAAE40D8E}" destId="{F8EAACE7-DBA9-4A3E-8B9E-449F377A9DE2}" srcOrd="0" destOrd="0" presId="urn:microsoft.com/office/officeart/2005/8/layout/hList9"/>
    <dgm:cxn modelId="{2C8D30B6-A523-4A70-99C0-56A1E1DCB01E}" type="presParOf" srcId="{F1CE3609-2EC0-4589-978E-E8CEAAE40D8E}" destId="{97AA370A-AD22-4624-89EE-D46AAC3AE76A}" srcOrd="1" destOrd="0" presId="urn:microsoft.com/office/officeart/2005/8/layout/hList9"/>
    <dgm:cxn modelId="{DAC1E033-65B8-4F53-9C77-427872E43C2F}" type="presParOf" srcId="{97AA370A-AD22-4624-89EE-D46AAC3AE76A}" destId="{D7D27FD2-F15D-40B4-B099-9AC9F990B333}" srcOrd="0" destOrd="0" presId="urn:microsoft.com/office/officeart/2005/8/layout/hList9"/>
    <dgm:cxn modelId="{6E31F6CB-7BD3-407A-BCD5-4A9C1A1FC9E8}" type="presParOf" srcId="{97AA370A-AD22-4624-89EE-D46AAC3AE76A}" destId="{5CDF8979-5F1E-426A-B62D-122D6C55F8C2}" srcOrd="1" destOrd="0" presId="urn:microsoft.com/office/officeart/2005/8/layout/hList9"/>
    <dgm:cxn modelId="{C7AC7E6E-EE3E-4C6E-B6F8-85A7A8FD9AB5}" type="presParOf" srcId="{F1CE3609-2EC0-4589-978E-E8CEAAE40D8E}" destId="{59423688-68CA-4692-ABFF-9F1C6411CD58}" srcOrd="2" destOrd="0" presId="urn:microsoft.com/office/officeart/2005/8/layout/hList9"/>
    <dgm:cxn modelId="{652F477A-25CA-4381-B9FF-9ED0746B8601}" type="presParOf" srcId="{59423688-68CA-4692-ABFF-9F1C6411CD58}" destId="{484D617D-59D1-4386-BA48-30D0D006E3CF}" srcOrd="0" destOrd="0" presId="urn:microsoft.com/office/officeart/2005/8/layout/hList9"/>
    <dgm:cxn modelId="{BB4E8313-2AD5-470B-BF38-BF0D576489C9}" type="presParOf" srcId="{59423688-68CA-4692-ABFF-9F1C6411CD58}" destId="{3674C718-D9AD-436A-9179-06D0F6B9FEEC}" srcOrd="1" destOrd="0" presId="urn:microsoft.com/office/officeart/2005/8/layout/hList9"/>
    <dgm:cxn modelId="{5DADCF18-BABA-4FFD-A11C-451B86954CE1}" type="presParOf" srcId="{6E149D2B-0754-433F-B2F3-4950C1189E6D}" destId="{774EE8DC-AC60-4415-B787-B122F19EB8BD}" srcOrd="2" destOrd="0" presId="urn:microsoft.com/office/officeart/2005/8/layout/hList9"/>
    <dgm:cxn modelId="{66B9AA7E-7819-4049-B76E-10281BC270A7}" type="presParOf" srcId="{6E149D2B-0754-433F-B2F3-4950C1189E6D}" destId="{2EAC4AAB-2426-468A-8BDD-70AA959AA63B}" srcOrd="3" destOrd="0" presId="urn:microsoft.com/office/officeart/2005/8/layout/hList9"/>
    <dgm:cxn modelId="{DB73623D-4F92-4707-912F-C28AFB7D568A}" type="presParOf" srcId="{6E149D2B-0754-433F-B2F3-4950C1189E6D}" destId="{6CFA044F-954B-4746-8BC3-9E0CCE6C9D43}" srcOrd="4" destOrd="0" presId="urn:microsoft.com/office/officeart/2005/8/layout/hList9"/>
    <dgm:cxn modelId="{7DF920B8-8CFE-4B1B-985C-CB1161166A40}" type="presParOf" srcId="{6E149D2B-0754-433F-B2F3-4950C1189E6D}" destId="{697C36DD-9B1E-4322-98FE-DF3F1AEC19BC}" srcOrd="5" destOrd="0" presId="urn:microsoft.com/office/officeart/2005/8/layout/hList9"/>
    <dgm:cxn modelId="{AB6B0268-C6C1-4326-A41C-D661FBFEF5DA}" type="presParOf" srcId="{6E149D2B-0754-433F-B2F3-4950C1189E6D}" destId="{7F2115CF-1ED8-4470-9AAA-D80EC164D75D}" srcOrd="6" destOrd="0" presId="urn:microsoft.com/office/officeart/2005/8/layout/hList9"/>
    <dgm:cxn modelId="{D11E05C1-D534-410B-91F0-ED789A88125F}" type="presParOf" srcId="{7F2115CF-1ED8-4470-9AAA-D80EC164D75D}" destId="{EEB818AA-15CB-4D16-A18A-3942165418B4}" srcOrd="0" destOrd="0" presId="urn:microsoft.com/office/officeart/2005/8/layout/hList9"/>
    <dgm:cxn modelId="{7F236E2B-C678-40CA-B011-193D4DF781A5}" type="presParOf" srcId="{7F2115CF-1ED8-4470-9AAA-D80EC164D75D}" destId="{7FC4BFED-125F-45DD-90EA-BE5916FD11DC}" srcOrd="1" destOrd="0" presId="urn:microsoft.com/office/officeart/2005/8/layout/hList9"/>
    <dgm:cxn modelId="{627B33FB-9A6D-4638-82B6-E40DC3B57DD7}" type="presParOf" srcId="{7FC4BFED-125F-45DD-90EA-BE5916FD11DC}" destId="{B5D3443F-DDCA-4027-9272-EE898856D313}" srcOrd="0" destOrd="0" presId="urn:microsoft.com/office/officeart/2005/8/layout/hList9"/>
    <dgm:cxn modelId="{6EAB6430-FF6E-456F-807C-15D42488CB9E}" type="presParOf" srcId="{7FC4BFED-125F-45DD-90EA-BE5916FD11DC}" destId="{7F0BC042-0DA8-46AC-8960-26B5C5B688D4}" srcOrd="1" destOrd="0" presId="urn:microsoft.com/office/officeart/2005/8/layout/hList9"/>
    <dgm:cxn modelId="{264D66A0-712D-46D7-B9BC-0813FD241F42}" type="presParOf" srcId="{7F2115CF-1ED8-4470-9AAA-D80EC164D75D}" destId="{DA82F2E7-58B8-4EA2-814A-51D174667EFA}" srcOrd="2" destOrd="0" presId="urn:microsoft.com/office/officeart/2005/8/layout/hList9"/>
    <dgm:cxn modelId="{1602639C-A642-4192-8E7E-14C111188259}" type="presParOf" srcId="{DA82F2E7-58B8-4EA2-814A-51D174667EFA}" destId="{CA6203B2-3CA0-4D99-9D5E-9BA424996659}" srcOrd="0" destOrd="0" presId="urn:microsoft.com/office/officeart/2005/8/layout/hList9"/>
    <dgm:cxn modelId="{D72393B6-DD3D-4AA9-AF9F-6FA1D13E43D2}" type="presParOf" srcId="{DA82F2E7-58B8-4EA2-814A-51D174667EFA}" destId="{1349EC14-5204-45CD-8C6A-5026F9E1CE20}" srcOrd="1" destOrd="0" presId="urn:microsoft.com/office/officeart/2005/8/layout/hList9"/>
    <dgm:cxn modelId="{83320BAA-074C-4576-A331-1B187C4CD6BA}" type="presParOf" srcId="{6E149D2B-0754-433F-B2F3-4950C1189E6D}" destId="{1FAF2FED-CCBD-49CD-80C4-1064C8A9C11C}" srcOrd="7" destOrd="0" presId="urn:microsoft.com/office/officeart/2005/8/layout/hList9"/>
    <dgm:cxn modelId="{075DB976-5D94-4D93-BE39-1859F89B8F7C}" type="presParOf" srcId="{6E149D2B-0754-433F-B2F3-4950C1189E6D}" destId="{144E91EB-6AAC-4C5E-B98D-7DC062BEF0C9}"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D27FD2-F15D-40B4-B099-9AC9F990B333}">
      <dsp:nvSpPr>
        <dsp:cNvPr id="0" name=""/>
        <dsp:cNvSpPr/>
      </dsp:nvSpPr>
      <dsp:spPr>
        <a:xfrm>
          <a:off x="1016793" y="1015762"/>
          <a:ext cx="1904255" cy="1270138"/>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Threshold Value</a:t>
          </a:r>
          <a:endParaRPr lang="en-US" sz="2600" kern="1200" dirty="0"/>
        </a:p>
      </dsp:txBody>
      <dsp:txXfrm>
        <a:off x="1321474" y="1015762"/>
        <a:ext cx="1599574" cy="1270138"/>
      </dsp:txXfrm>
    </dsp:sp>
    <dsp:sp modelId="{484D617D-59D1-4386-BA48-30D0D006E3CF}">
      <dsp:nvSpPr>
        <dsp:cNvPr id="0" name=""/>
        <dsp:cNvSpPr/>
      </dsp:nvSpPr>
      <dsp:spPr>
        <a:xfrm>
          <a:off x="1016793" y="2285900"/>
          <a:ext cx="1904255" cy="1270138"/>
        </a:xfrm>
        <a:prstGeom prst="rect">
          <a:avLst/>
        </a:prstGeom>
        <a:solidFill>
          <a:schemeClr val="accent5">
            <a:tint val="40000"/>
            <a:alpha val="90000"/>
            <a:hueOff val="-2463918"/>
            <a:satOff val="-4272"/>
            <a:lumOff val="-430"/>
            <a:alphaOff val="0"/>
          </a:schemeClr>
        </a:solidFill>
        <a:ln w="12700" cap="flat" cmpd="sng" algn="ctr">
          <a:solidFill>
            <a:schemeClr val="accent5">
              <a:tint val="40000"/>
              <a:alpha val="90000"/>
              <a:hueOff val="-2463918"/>
              <a:satOff val="-4272"/>
              <a:lumOff val="-43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Spec Value</a:t>
          </a:r>
          <a:endParaRPr lang="en-US" sz="2600" kern="1200" dirty="0"/>
        </a:p>
      </dsp:txBody>
      <dsp:txXfrm>
        <a:off x="1321474" y="2285900"/>
        <a:ext cx="1599574" cy="1270138"/>
      </dsp:txXfrm>
    </dsp:sp>
    <dsp:sp modelId="{2EAC4AAB-2426-468A-8BDD-70AA959AA63B}">
      <dsp:nvSpPr>
        <dsp:cNvPr id="0" name=""/>
        <dsp:cNvSpPr/>
      </dsp:nvSpPr>
      <dsp:spPr>
        <a:xfrm>
          <a:off x="1190" y="507960"/>
          <a:ext cx="1269503" cy="126950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Estimate</a:t>
          </a:r>
          <a:endParaRPr lang="en-US" sz="2000" kern="1200" dirty="0"/>
        </a:p>
      </dsp:txBody>
      <dsp:txXfrm>
        <a:off x="187104" y="693874"/>
        <a:ext cx="897675" cy="897675"/>
      </dsp:txXfrm>
    </dsp:sp>
    <dsp:sp modelId="{B5D3443F-DDCA-4027-9272-EE898856D313}">
      <dsp:nvSpPr>
        <dsp:cNvPr id="0" name=""/>
        <dsp:cNvSpPr/>
      </dsp:nvSpPr>
      <dsp:spPr>
        <a:xfrm>
          <a:off x="4190553" y="1015762"/>
          <a:ext cx="1904255" cy="1270138"/>
        </a:xfrm>
        <a:prstGeom prst="rect">
          <a:avLst/>
        </a:prstGeom>
        <a:solidFill>
          <a:schemeClr val="accent5">
            <a:tint val="40000"/>
            <a:alpha val="90000"/>
            <a:hueOff val="-4927837"/>
            <a:satOff val="-8544"/>
            <a:lumOff val="-859"/>
            <a:alphaOff val="0"/>
          </a:schemeClr>
        </a:solidFill>
        <a:ln w="12700" cap="flat" cmpd="sng" algn="ctr">
          <a:solidFill>
            <a:schemeClr val="accent5">
              <a:tint val="40000"/>
              <a:alpha val="90000"/>
              <a:hueOff val="-4927837"/>
              <a:satOff val="-8544"/>
              <a:lumOff val="-8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Measured Value</a:t>
          </a:r>
          <a:endParaRPr lang="en-US" sz="2600" kern="1200" dirty="0"/>
        </a:p>
      </dsp:txBody>
      <dsp:txXfrm>
        <a:off x="4495234" y="1015762"/>
        <a:ext cx="1599574" cy="1270138"/>
      </dsp:txXfrm>
    </dsp:sp>
    <dsp:sp modelId="{CA6203B2-3CA0-4D99-9D5E-9BA424996659}">
      <dsp:nvSpPr>
        <dsp:cNvPr id="0" name=""/>
        <dsp:cNvSpPr/>
      </dsp:nvSpPr>
      <dsp:spPr>
        <a:xfrm>
          <a:off x="4190553" y="2285900"/>
          <a:ext cx="1904255" cy="1270138"/>
        </a:xfrm>
        <a:prstGeom prst="rect">
          <a:avLst/>
        </a:prstGeom>
        <a:solidFill>
          <a:schemeClr val="accent5">
            <a:tint val="40000"/>
            <a:alpha val="90000"/>
            <a:hueOff val="-7391755"/>
            <a:satOff val="-12816"/>
            <a:lumOff val="-1289"/>
            <a:alphaOff val="0"/>
          </a:schemeClr>
        </a:solidFill>
        <a:ln w="12700" cap="flat" cmpd="sng" algn="ctr">
          <a:solidFill>
            <a:schemeClr val="accent5">
              <a:tint val="40000"/>
              <a:alpha val="90000"/>
              <a:hueOff val="-7391755"/>
              <a:satOff val="-12816"/>
              <a:lumOff val="-12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84912" rIns="184912" bIns="184912" numCol="1" spcCol="1270" anchor="ctr" anchorCtr="0">
          <a:noAutofit/>
        </a:bodyPr>
        <a:lstStyle/>
        <a:p>
          <a:pPr lvl="0" algn="ctr" defTabSz="1155700">
            <a:lnSpc>
              <a:spcPct val="90000"/>
            </a:lnSpc>
            <a:spcBef>
              <a:spcPct val="0"/>
            </a:spcBef>
            <a:spcAft>
              <a:spcPct val="35000"/>
            </a:spcAft>
          </a:pPr>
          <a:r>
            <a:rPr lang="en-US" sz="2600" kern="1200" dirty="0" smtClean="0"/>
            <a:t>Known Value</a:t>
          </a:r>
          <a:endParaRPr lang="en-US" sz="2600" kern="1200" dirty="0"/>
        </a:p>
      </dsp:txBody>
      <dsp:txXfrm>
        <a:off x="4495234" y="2285900"/>
        <a:ext cx="1599574" cy="1270138"/>
      </dsp:txXfrm>
    </dsp:sp>
    <dsp:sp modelId="{144E91EB-6AAC-4C5E-B98D-7DC062BEF0C9}">
      <dsp:nvSpPr>
        <dsp:cNvPr id="0" name=""/>
        <dsp:cNvSpPr/>
      </dsp:nvSpPr>
      <dsp:spPr>
        <a:xfrm>
          <a:off x="3174950" y="507960"/>
          <a:ext cx="1269503" cy="1269503"/>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smtClean="0"/>
            <a:t>Actual</a:t>
          </a:r>
          <a:endParaRPr lang="en-US" sz="2000" kern="1200" dirty="0"/>
        </a:p>
      </dsp:txBody>
      <dsp:txXfrm>
        <a:off x="3360864" y="693874"/>
        <a:ext cx="897675" cy="89767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2787" tIns="46393" rIns="92787" bIns="46393" rtlCol="0"/>
          <a:lstStyle>
            <a:lvl1pPr algn="l">
              <a:defRPr sz="1200"/>
            </a:lvl1pPr>
          </a:lstStyle>
          <a:p>
            <a:endParaRPr lang="en-US"/>
          </a:p>
        </p:txBody>
      </p:sp>
      <p:sp>
        <p:nvSpPr>
          <p:cNvPr id="3" name="Date Placeholder 2"/>
          <p:cNvSpPr>
            <a:spLocks noGrp="1"/>
          </p:cNvSpPr>
          <p:nvPr>
            <p:ph type="dt" sz="quarter" idx="1"/>
          </p:nvPr>
        </p:nvSpPr>
        <p:spPr>
          <a:xfrm>
            <a:off x="3978133" y="1"/>
            <a:ext cx="3043343" cy="467072"/>
          </a:xfrm>
          <a:prstGeom prst="rect">
            <a:avLst/>
          </a:prstGeom>
        </p:spPr>
        <p:txBody>
          <a:bodyPr vert="horz" lIns="92787" tIns="46393" rIns="92787" bIns="46393" rtlCol="0"/>
          <a:lstStyle>
            <a:lvl1pPr algn="r">
              <a:defRPr sz="1200"/>
            </a:lvl1pPr>
          </a:lstStyle>
          <a:p>
            <a:fld id="{4EEDE5F6-88A2-4252-9742-D6A207B89902}" type="datetimeFigureOut">
              <a:rPr lang="en-US" smtClean="0"/>
              <a:t>2/3/2021</a:t>
            </a:fld>
            <a:endParaRPr lang="en-US"/>
          </a:p>
        </p:txBody>
      </p:sp>
      <p:sp>
        <p:nvSpPr>
          <p:cNvPr id="4" name="Footer Placeholder 3"/>
          <p:cNvSpPr>
            <a:spLocks noGrp="1"/>
          </p:cNvSpPr>
          <p:nvPr>
            <p:ph type="ftr" sz="quarter" idx="2"/>
          </p:nvPr>
        </p:nvSpPr>
        <p:spPr>
          <a:xfrm>
            <a:off x="0" y="8842032"/>
            <a:ext cx="3043343" cy="467071"/>
          </a:xfrm>
          <a:prstGeom prst="rect">
            <a:avLst/>
          </a:prstGeom>
        </p:spPr>
        <p:txBody>
          <a:bodyPr vert="horz" lIns="92787" tIns="46393" rIns="92787" bIns="46393"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2"/>
            <a:ext cx="3043343" cy="467071"/>
          </a:xfrm>
          <a:prstGeom prst="rect">
            <a:avLst/>
          </a:prstGeom>
        </p:spPr>
        <p:txBody>
          <a:bodyPr vert="horz" lIns="92787" tIns="46393" rIns="92787" bIns="46393" rtlCol="0" anchor="b"/>
          <a:lstStyle>
            <a:lvl1pPr algn="r">
              <a:defRPr sz="1200"/>
            </a:lvl1pPr>
          </a:lstStyle>
          <a:p>
            <a:fld id="{62E5579E-95EF-4CEB-AC66-F21879227BA1}" type="slidenum">
              <a:rPr lang="en-US" smtClean="0"/>
              <a:t>‹#›</a:t>
            </a:fld>
            <a:endParaRPr lang="en-US"/>
          </a:p>
        </p:txBody>
      </p:sp>
    </p:spTree>
    <p:extLst>
      <p:ext uri="{BB962C8B-B14F-4D97-AF65-F5344CB8AC3E}">
        <p14:creationId xmlns:p14="http://schemas.microsoft.com/office/powerpoint/2010/main" val="34796105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7072"/>
          </a:xfrm>
          <a:prstGeom prst="rect">
            <a:avLst/>
          </a:prstGeom>
        </p:spPr>
        <p:txBody>
          <a:bodyPr vert="horz" lIns="92787" tIns="46393" rIns="92787" bIns="46393"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2787" tIns="46393" rIns="92787" bIns="46393" rtlCol="0"/>
          <a:lstStyle>
            <a:lvl1pPr algn="r">
              <a:defRPr sz="1200"/>
            </a:lvl1pPr>
          </a:lstStyle>
          <a:p>
            <a:fld id="{C62102F5-A9D7-4C73-BF5E-EB7B180CFFAC}" type="datetimeFigureOut">
              <a:rPr lang="en-US" smtClean="0"/>
              <a:t>2/3/2021</a:t>
            </a:fld>
            <a:endParaRPr lang="en-US"/>
          </a:p>
        </p:txBody>
      </p:sp>
      <p:sp>
        <p:nvSpPr>
          <p:cNvPr id="4" name="Slide Image Placeholder 3"/>
          <p:cNvSpPr>
            <a:spLocks noGrp="1" noRot="1" noChangeAspect="1"/>
          </p:cNvSpPr>
          <p:nvPr>
            <p:ph type="sldImg" idx="2"/>
          </p:nvPr>
        </p:nvSpPr>
        <p:spPr>
          <a:xfrm>
            <a:off x="720725" y="1163638"/>
            <a:ext cx="5581650" cy="3140075"/>
          </a:xfrm>
          <a:prstGeom prst="rect">
            <a:avLst/>
          </a:prstGeom>
          <a:noFill/>
          <a:ln w="12700">
            <a:solidFill>
              <a:prstClr val="black"/>
            </a:solidFill>
          </a:ln>
        </p:spPr>
        <p:txBody>
          <a:bodyPr vert="horz" lIns="92787" tIns="46393" rIns="92787" bIns="46393"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2787" tIns="46393" rIns="92787" bIns="4639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2"/>
            <a:ext cx="3043343" cy="467071"/>
          </a:xfrm>
          <a:prstGeom prst="rect">
            <a:avLst/>
          </a:prstGeom>
        </p:spPr>
        <p:txBody>
          <a:bodyPr vert="horz" lIns="92787" tIns="46393" rIns="92787" bIns="46393"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2"/>
            <a:ext cx="3043343" cy="467071"/>
          </a:xfrm>
          <a:prstGeom prst="rect">
            <a:avLst/>
          </a:prstGeom>
        </p:spPr>
        <p:txBody>
          <a:bodyPr vert="horz" lIns="92787" tIns="46393" rIns="92787" bIns="46393" rtlCol="0" anchor="b"/>
          <a:lstStyle>
            <a:lvl1pPr algn="r">
              <a:defRPr sz="1200"/>
            </a:lvl1pPr>
          </a:lstStyle>
          <a:p>
            <a:fld id="{94F24492-80D5-4A9A-965C-D4BCA9062014}" type="slidenum">
              <a:rPr lang="en-US" smtClean="0"/>
              <a:t>‹#›</a:t>
            </a:fld>
            <a:endParaRPr lang="en-US"/>
          </a:p>
        </p:txBody>
      </p:sp>
    </p:spTree>
    <p:extLst>
      <p:ext uri="{BB962C8B-B14F-4D97-AF65-F5344CB8AC3E}">
        <p14:creationId xmlns:p14="http://schemas.microsoft.com/office/powerpoint/2010/main" val="231609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4492-80D5-4A9A-965C-D4BCA90620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05999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38</a:t>
            </a:fld>
            <a:endParaRPr lang="en-US" dirty="0"/>
          </a:p>
        </p:txBody>
      </p:sp>
    </p:spTree>
    <p:extLst>
      <p:ext uri="{BB962C8B-B14F-4D97-AF65-F5344CB8AC3E}">
        <p14:creationId xmlns:p14="http://schemas.microsoft.com/office/powerpoint/2010/main" val="3137212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39</a:t>
            </a:fld>
            <a:endParaRPr lang="en-US" dirty="0"/>
          </a:p>
        </p:txBody>
      </p:sp>
    </p:spTree>
    <p:extLst>
      <p:ext uri="{BB962C8B-B14F-4D97-AF65-F5344CB8AC3E}">
        <p14:creationId xmlns:p14="http://schemas.microsoft.com/office/powerpoint/2010/main" val="3581753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40</a:t>
            </a:fld>
            <a:endParaRPr lang="en-US" dirty="0"/>
          </a:p>
        </p:txBody>
      </p:sp>
    </p:spTree>
    <p:extLst>
      <p:ext uri="{BB962C8B-B14F-4D97-AF65-F5344CB8AC3E}">
        <p14:creationId xmlns:p14="http://schemas.microsoft.com/office/powerpoint/2010/main" val="3098588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41</a:t>
            </a:fld>
            <a:endParaRPr lang="en-US" dirty="0"/>
          </a:p>
        </p:txBody>
      </p:sp>
    </p:spTree>
    <p:extLst>
      <p:ext uri="{BB962C8B-B14F-4D97-AF65-F5344CB8AC3E}">
        <p14:creationId xmlns:p14="http://schemas.microsoft.com/office/powerpoint/2010/main" val="1336853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4492-80D5-4A9A-965C-D4BCA90620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8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44</a:t>
            </a:fld>
            <a:endParaRPr lang="en-US" dirty="0"/>
          </a:p>
        </p:txBody>
      </p:sp>
    </p:spTree>
    <p:extLst>
      <p:ext uri="{BB962C8B-B14F-4D97-AF65-F5344CB8AC3E}">
        <p14:creationId xmlns:p14="http://schemas.microsoft.com/office/powerpoint/2010/main" val="4115792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45</a:t>
            </a:fld>
            <a:endParaRPr lang="en-US" dirty="0"/>
          </a:p>
        </p:txBody>
      </p:sp>
    </p:spTree>
    <p:extLst>
      <p:ext uri="{BB962C8B-B14F-4D97-AF65-F5344CB8AC3E}">
        <p14:creationId xmlns:p14="http://schemas.microsoft.com/office/powerpoint/2010/main" val="242371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46</a:t>
            </a:fld>
            <a:endParaRPr lang="en-US" dirty="0"/>
          </a:p>
        </p:txBody>
      </p:sp>
    </p:spTree>
    <p:extLst>
      <p:ext uri="{BB962C8B-B14F-4D97-AF65-F5344CB8AC3E}">
        <p14:creationId xmlns:p14="http://schemas.microsoft.com/office/powerpoint/2010/main" val="19428772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47</a:t>
            </a:fld>
            <a:endParaRPr lang="en-US" dirty="0"/>
          </a:p>
        </p:txBody>
      </p:sp>
    </p:spTree>
    <p:extLst>
      <p:ext uri="{BB962C8B-B14F-4D97-AF65-F5344CB8AC3E}">
        <p14:creationId xmlns:p14="http://schemas.microsoft.com/office/powerpoint/2010/main" val="28982767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48</a:t>
            </a:fld>
            <a:endParaRPr lang="en-US" dirty="0"/>
          </a:p>
        </p:txBody>
      </p:sp>
    </p:spTree>
    <p:extLst>
      <p:ext uri="{BB962C8B-B14F-4D97-AF65-F5344CB8AC3E}">
        <p14:creationId xmlns:p14="http://schemas.microsoft.com/office/powerpoint/2010/main" val="753034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29</a:t>
            </a:fld>
            <a:endParaRPr lang="en-US" dirty="0"/>
          </a:p>
        </p:txBody>
      </p:sp>
    </p:spTree>
    <p:extLst>
      <p:ext uri="{BB962C8B-B14F-4D97-AF65-F5344CB8AC3E}">
        <p14:creationId xmlns:p14="http://schemas.microsoft.com/office/powerpoint/2010/main" val="1033014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30</a:t>
            </a:fld>
            <a:endParaRPr lang="en-US" dirty="0"/>
          </a:p>
        </p:txBody>
      </p:sp>
    </p:spTree>
    <p:extLst>
      <p:ext uri="{BB962C8B-B14F-4D97-AF65-F5344CB8AC3E}">
        <p14:creationId xmlns:p14="http://schemas.microsoft.com/office/powerpoint/2010/main" val="3369675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31</a:t>
            </a:fld>
            <a:endParaRPr lang="en-US" dirty="0"/>
          </a:p>
        </p:txBody>
      </p:sp>
    </p:spTree>
    <p:extLst>
      <p:ext uri="{BB962C8B-B14F-4D97-AF65-F5344CB8AC3E}">
        <p14:creationId xmlns:p14="http://schemas.microsoft.com/office/powerpoint/2010/main" val="308794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32</a:t>
            </a:fld>
            <a:endParaRPr lang="en-US" dirty="0"/>
          </a:p>
        </p:txBody>
      </p:sp>
    </p:spTree>
    <p:extLst>
      <p:ext uri="{BB962C8B-B14F-4D97-AF65-F5344CB8AC3E}">
        <p14:creationId xmlns:p14="http://schemas.microsoft.com/office/powerpoint/2010/main" val="22368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33</a:t>
            </a:fld>
            <a:endParaRPr lang="en-US" dirty="0"/>
          </a:p>
        </p:txBody>
      </p:sp>
    </p:spTree>
    <p:extLst>
      <p:ext uri="{BB962C8B-B14F-4D97-AF65-F5344CB8AC3E}">
        <p14:creationId xmlns:p14="http://schemas.microsoft.com/office/powerpoint/2010/main" val="1047991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34</a:t>
            </a:fld>
            <a:endParaRPr lang="en-US" dirty="0"/>
          </a:p>
        </p:txBody>
      </p:sp>
    </p:spTree>
    <p:extLst>
      <p:ext uri="{BB962C8B-B14F-4D97-AF65-F5344CB8AC3E}">
        <p14:creationId xmlns:p14="http://schemas.microsoft.com/office/powerpoint/2010/main" val="755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90F29B-4244-4B8C-94C1-27116666674B}" type="slidenum">
              <a:rPr lang="en-US" smtClean="0"/>
              <a:t>35</a:t>
            </a:fld>
            <a:endParaRPr lang="en-US" dirty="0"/>
          </a:p>
        </p:txBody>
      </p:sp>
    </p:spTree>
    <p:extLst>
      <p:ext uri="{BB962C8B-B14F-4D97-AF65-F5344CB8AC3E}">
        <p14:creationId xmlns:p14="http://schemas.microsoft.com/office/powerpoint/2010/main" val="1475673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F24492-80D5-4A9A-965C-D4BCA906201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0414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grayscl/>
            <a:lum/>
          </a:blip>
          <a:srcRect/>
          <a:tile tx="565150" ty="2184400" sx="80000" sy="54000" flip="x" algn="ctr"/>
        </a:blipFill>
        <a:effectLst/>
      </p:bgPr>
    </p:bg>
    <p:spTree>
      <p:nvGrpSpPr>
        <p:cNvPr id="1" name=""/>
        <p:cNvGrpSpPr/>
        <p:nvPr/>
      </p:nvGrpSpPr>
      <p:grpSpPr>
        <a:xfrm>
          <a:off x="0" y="0"/>
          <a:ext cx="0" cy="0"/>
          <a:chOff x="0" y="0"/>
          <a:chExt cx="0" cy="0"/>
        </a:xfrm>
      </p:grpSpPr>
      <p:sp>
        <p:nvSpPr>
          <p:cNvPr id="2" name="Rectangle 1"/>
          <p:cNvSpPr/>
          <p:nvPr userDrawn="1"/>
        </p:nvSpPr>
        <p:spPr>
          <a:xfrm>
            <a:off x="-135467" y="5224992"/>
            <a:ext cx="2078567" cy="1642533"/>
          </a:xfrm>
          <a:prstGeom prst="rect">
            <a:avLst/>
          </a:prstGeom>
          <a:gradFill flip="none" rotWithShape="1">
            <a:gsLst>
              <a:gs pos="0">
                <a:srgbClr val="E6E6E6"/>
              </a:gs>
              <a:gs pos="100000">
                <a:srgbClr val="CFCFC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3486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Placeholder 5"/>
          <p:cNvPicPr>
            <a:picLocks noChangeAspect="1"/>
          </p:cNvPicPr>
          <p:nvPr userDrawn="1"/>
        </p:nvPicPr>
        <p:blipFill>
          <a:blip r:embed="rId3" cstate="print">
            <a:extLst>
              <a:ext uri="{28A0092B-C50C-407E-A947-70E740481C1C}">
                <a14:useLocalDpi xmlns:a14="http://schemas.microsoft.com/office/drawing/2010/main" val="0"/>
              </a:ext>
            </a:extLst>
          </a:blip>
          <a:srcRect l="6666" r="6666"/>
          <a:stretch>
            <a:fillRect/>
          </a:stretch>
        </p:blipFill>
        <p:spPr>
          <a:xfrm>
            <a:off x="-25410" y="670946"/>
            <a:ext cx="6125636" cy="5524568"/>
          </a:xfrm>
          <a:custGeom>
            <a:avLst/>
            <a:gdLst>
              <a:gd name="connsiteX0" fmla="*/ 0 w 6125636"/>
              <a:gd name="connsiteY0" fmla="*/ 0 h 5524568"/>
              <a:gd name="connsiteX1" fmla="*/ 6125636 w 6125636"/>
              <a:gd name="connsiteY1" fmla="*/ 2762284 h 5524568"/>
              <a:gd name="connsiteX2" fmla="*/ 0 w 6125636"/>
              <a:gd name="connsiteY2" fmla="*/ 5524568 h 5524568"/>
            </a:gdLst>
            <a:ahLst/>
            <a:cxnLst>
              <a:cxn ang="0">
                <a:pos x="connsiteX0" y="connsiteY0"/>
              </a:cxn>
              <a:cxn ang="0">
                <a:pos x="connsiteX1" y="connsiteY1"/>
              </a:cxn>
              <a:cxn ang="0">
                <a:pos x="connsiteX2" y="connsiteY2"/>
              </a:cxn>
            </a:cxnLst>
            <a:rect l="l" t="t" r="r" b="b"/>
            <a:pathLst>
              <a:path w="6125636" h="5524568">
                <a:moveTo>
                  <a:pt x="0" y="0"/>
                </a:moveTo>
                <a:lnTo>
                  <a:pt x="6125636" y="2762284"/>
                </a:lnTo>
                <a:lnTo>
                  <a:pt x="0" y="5524568"/>
                </a:lnTo>
                <a:close/>
              </a:path>
            </a:pathLst>
          </a:custGeom>
        </p:spPr>
      </p:pic>
      <p:pic>
        <p:nvPicPr>
          <p:cNvPr id="11" name="Picture Placeholder 7"/>
          <p:cNvPicPr>
            <a:picLocks noChangeAspect="1"/>
          </p:cNvPicPr>
          <p:nvPr userDrawn="1"/>
        </p:nvPicPr>
        <p:blipFill>
          <a:blip r:embed="rId4">
            <a:extLst>
              <a:ext uri="{28A0092B-C50C-407E-A947-70E740481C1C}">
                <a14:useLocalDpi xmlns:a14="http://schemas.microsoft.com/office/drawing/2010/main" val="0"/>
              </a:ext>
            </a:extLst>
          </a:blip>
          <a:srcRect l="12971" r="12971"/>
          <a:stretch>
            <a:fillRect/>
          </a:stretch>
        </p:blipFill>
        <p:spPr>
          <a:xfrm flipH="1">
            <a:off x="6100225" y="670946"/>
            <a:ext cx="6125636" cy="5524568"/>
          </a:xfrm>
          <a:custGeom>
            <a:avLst/>
            <a:gdLst>
              <a:gd name="connsiteX0" fmla="*/ 0 w 6125636"/>
              <a:gd name="connsiteY0" fmla="*/ 0 h 5524568"/>
              <a:gd name="connsiteX1" fmla="*/ 6125636 w 6125636"/>
              <a:gd name="connsiteY1" fmla="*/ 2762284 h 5524568"/>
              <a:gd name="connsiteX2" fmla="*/ 0 w 6125636"/>
              <a:gd name="connsiteY2" fmla="*/ 5524568 h 5524568"/>
            </a:gdLst>
            <a:ahLst/>
            <a:cxnLst>
              <a:cxn ang="0">
                <a:pos x="connsiteX0" y="connsiteY0"/>
              </a:cxn>
              <a:cxn ang="0">
                <a:pos x="connsiteX1" y="connsiteY1"/>
              </a:cxn>
              <a:cxn ang="0">
                <a:pos x="connsiteX2" y="connsiteY2"/>
              </a:cxn>
            </a:cxnLst>
            <a:rect l="l" t="t" r="r" b="b"/>
            <a:pathLst>
              <a:path w="6125636" h="5524568">
                <a:moveTo>
                  <a:pt x="0" y="0"/>
                </a:moveTo>
                <a:lnTo>
                  <a:pt x="6125636" y="2762284"/>
                </a:lnTo>
                <a:lnTo>
                  <a:pt x="0" y="5524568"/>
                </a:lnTo>
                <a:close/>
              </a:path>
            </a:pathLst>
          </a:custGeom>
        </p:spPr>
      </p:pic>
      <p:pic>
        <p:nvPicPr>
          <p:cNvPr id="12" name="Picture 11"/>
          <p:cNvPicPr>
            <a:picLocks noChangeAspect="1"/>
          </p:cNvPicPr>
          <p:nvPr userDrawn="1"/>
        </p:nvPicPr>
        <p:blipFill>
          <a:blip r:embed="rId5" cstate="print">
            <a:grayscl/>
            <a:extLst>
              <a:ext uri="{28A0092B-C50C-407E-A947-70E740481C1C}">
                <a14:useLocalDpi xmlns:a14="http://schemas.microsoft.com/office/drawing/2010/main" val="0"/>
              </a:ext>
            </a:extLst>
          </a:blip>
          <a:stretch>
            <a:fillRect/>
          </a:stretch>
        </p:blipFill>
        <p:spPr>
          <a:xfrm>
            <a:off x="4700858" y="227743"/>
            <a:ext cx="2849556" cy="1030348"/>
          </a:xfrm>
          <a:prstGeom prst="rect">
            <a:avLst/>
          </a:prstGeom>
        </p:spPr>
      </p:pic>
      <p:sp>
        <p:nvSpPr>
          <p:cNvPr id="13" name="TextBox 12"/>
          <p:cNvSpPr txBox="1"/>
          <p:nvPr userDrawn="1"/>
        </p:nvSpPr>
        <p:spPr>
          <a:xfrm>
            <a:off x="3765166" y="1333016"/>
            <a:ext cx="4720940" cy="369332"/>
          </a:xfrm>
          <a:prstGeom prst="rect">
            <a:avLst/>
          </a:prstGeom>
          <a:noFill/>
        </p:spPr>
        <p:txBody>
          <a:bodyPr wrap="square" rtlCol="0">
            <a:spAutoFit/>
          </a:bodyPr>
          <a:lstStyle/>
          <a:p>
            <a:pPr algn="ctr"/>
            <a:r>
              <a:rPr lang="en-US" b="1" dirty="0" smtClean="0">
                <a:solidFill>
                  <a:schemeClr val="bg2">
                    <a:lumMod val="75000"/>
                  </a:schemeClr>
                </a:solidFill>
              </a:rPr>
              <a:t>COST ASSESSMENT DATA ENTERPRISE</a:t>
            </a:r>
            <a:endParaRPr lang="en-US" b="1" dirty="0">
              <a:solidFill>
                <a:schemeClr val="bg2">
                  <a:lumMod val="75000"/>
                </a:schemeClr>
              </a:solidFill>
            </a:endParaRPr>
          </a:p>
        </p:txBody>
      </p:sp>
      <p:cxnSp>
        <p:nvCxnSpPr>
          <p:cNvPr id="7" name="Straight Connector 6"/>
          <p:cNvCxnSpPr/>
          <p:nvPr userDrawn="1"/>
        </p:nvCxnSpPr>
        <p:spPr>
          <a:xfrm flipH="1">
            <a:off x="-40342" y="699796"/>
            <a:ext cx="12232342" cy="549573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0" y="618067"/>
            <a:ext cx="12224520" cy="557746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0" y="1991381"/>
            <a:ext cx="12213680" cy="1722512"/>
          </a:xfrm>
          <a:prstGeom prst="rect">
            <a:avLst/>
          </a:prstGeom>
          <a:solidFill>
            <a:schemeClr val="tx1">
              <a:alpha val="60000"/>
            </a:schemeClr>
          </a:solidFill>
        </p:spPr>
        <p:txBody>
          <a:bodyPr anchor="ctr" anchorCtr="0">
            <a:normAutofit/>
          </a:bodyPr>
          <a:lstStyle>
            <a:lvl1pPr marL="0" indent="0" algn="ctr">
              <a:buNone/>
              <a:defRPr sz="4000">
                <a:solidFill>
                  <a:schemeClr val="bg1"/>
                </a:solidFill>
              </a:defRPr>
            </a:lvl1pPr>
          </a:lstStyle>
          <a:p>
            <a:pPr lvl="0"/>
            <a:r>
              <a:rPr lang="en-US" dirty="0" smtClean="0"/>
              <a:t>(Title)</a:t>
            </a:r>
            <a:endParaRPr lang="en-US" dirty="0"/>
          </a:p>
        </p:txBody>
      </p:sp>
      <p:sp>
        <p:nvSpPr>
          <p:cNvPr id="14" name="Rectangle 13"/>
          <p:cNvSpPr/>
          <p:nvPr userDrawn="1"/>
        </p:nvSpPr>
        <p:spPr>
          <a:xfrm>
            <a:off x="5502433" y="4298113"/>
            <a:ext cx="1216166" cy="646331"/>
          </a:xfrm>
          <a:prstGeom prst="rect">
            <a:avLst/>
          </a:prstGeom>
          <a:noFill/>
        </p:spPr>
        <p:txBody>
          <a:bodyPr wrap="none" lIns="91440" tIns="45720" rIns="91440" bIns="45720">
            <a:spAutoFit/>
          </a:bodyPr>
          <a:lstStyle/>
          <a:p>
            <a:pPr algn="ctr"/>
            <a:r>
              <a:rPr lang="en-US" sz="3600" b="1" cap="none" spc="50" dirty="0" smtClean="0">
                <a:ln w="0"/>
                <a:solidFill>
                  <a:schemeClr val="bg2"/>
                </a:solidFill>
                <a:effectLst>
                  <a:innerShdw blurRad="241300" dir="11100000">
                    <a:srgbClr val="000000">
                      <a:alpha val="63000"/>
                    </a:srgbClr>
                  </a:innerShdw>
                </a:effectLst>
              </a:rPr>
              <a:t>USAF</a:t>
            </a:r>
            <a:endParaRPr lang="en-US" sz="3600" b="1" cap="none" spc="50" dirty="0">
              <a:ln w="0"/>
              <a:solidFill>
                <a:schemeClr val="bg2"/>
              </a:solidFill>
              <a:effectLst>
                <a:innerShdw blurRad="241300" dir="11100000">
                  <a:srgbClr val="000000">
                    <a:alpha val="63000"/>
                  </a:srgbClr>
                </a:innerShdw>
              </a:effectLst>
            </a:endParaRPr>
          </a:p>
        </p:txBody>
      </p:sp>
    </p:spTree>
    <p:extLst>
      <p:ext uri="{BB962C8B-B14F-4D97-AF65-F5344CB8AC3E}">
        <p14:creationId xmlns:p14="http://schemas.microsoft.com/office/powerpoint/2010/main" val="3249933768"/>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4" name="Picture Placeholder 9"/>
          <p:cNvSpPr>
            <a:spLocks noGrp="1"/>
          </p:cNvSpPr>
          <p:nvPr>
            <p:ph type="pic" sz="quarter" idx="13"/>
          </p:nvPr>
        </p:nvSpPr>
        <p:spPr>
          <a:xfrm>
            <a:off x="0" y="-23813"/>
            <a:ext cx="6784352" cy="6881813"/>
          </a:xfrm>
          <a:custGeom>
            <a:avLst/>
            <a:gdLst>
              <a:gd name="connsiteX0" fmla="*/ 6218178 w 6784352"/>
              <a:gd name="connsiteY0" fmla="*/ 0 h 6881813"/>
              <a:gd name="connsiteX1" fmla="*/ 6784352 w 6784352"/>
              <a:gd name="connsiteY1" fmla="*/ 0 h 6881813"/>
              <a:gd name="connsiteX2" fmla="*/ 5069992 w 6784352"/>
              <a:gd name="connsiteY2" fmla="*/ 6881813 h 6881813"/>
              <a:gd name="connsiteX3" fmla="*/ 0 w 6784352"/>
              <a:gd name="connsiteY3" fmla="*/ 6881813 h 6881813"/>
              <a:gd name="connsiteX4" fmla="*/ 0 w 6784352"/>
              <a:gd name="connsiteY4" fmla="*/ 7455 h 688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4352" h="6881813">
                <a:moveTo>
                  <a:pt x="6218178" y="0"/>
                </a:moveTo>
                <a:lnTo>
                  <a:pt x="6784352" y="0"/>
                </a:lnTo>
                <a:lnTo>
                  <a:pt x="5069992" y="6881813"/>
                </a:lnTo>
                <a:lnTo>
                  <a:pt x="0" y="6881813"/>
                </a:lnTo>
                <a:lnTo>
                  <a:pt x="0" y="7455"/>
                </a:lnTo>
                <a:close/>
              </a:path>
            </a:pathLst>
          </a:custGeom>
        </p:spPr>
        <p:txBody>
          <a:bodyPr wrap="square">
            <a:noAutofit/>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99410004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
        <p:nvSpPr>
          <p:cNvPr id="14" name="Freeform 13"/>
          <p:cNvSpPr/>
          <p:nvPr userDrawn="1"/>
        </p:nvSpPr>
        <p:spPr>
          <a:xfrm flipV="1">
            <a:off x="-24493" y="-24492"/>
            <a:ext cx="6809014" cy="6915149"/>
          </a:xfrm>
          <a:custGeom>
            <a:avLst/>
            <a:gdLst>
              <a:gd name="connsiteX0" fmla="*/ 7576457 w 7576457"/>
              <a:gd name="connsiteY0" fmla="*/ 0 h 6915150"/>
              <a:gd name="connsiteX1" fmla="*/ 5388429 w 7576457"/>
              <a:gd name="connsiteY1" fmla="*/ 6898821 h 6915150"/>
              <a:gd name="connsiteX2" fmla="*/ 8164 w 7576457"/>
              <a:gd name="connsiteY2" fmla="*/ 6915150 h 6915150"/>
              <a:gd name="connsiteX3" fmla="*/ 0 w 7576457"/>
              <a:gd name="connsiteY3" fmla="*/ 16328 h 6915150"/>
              <a:gd name="connsiteX4" fmla="*/ 7576457 w 7576457"/>
              <a:gd name="connsiteY4" fmla="*/ 0 h 6915150"/>
              <a:gd name="connsiteX0" fmla="*/ 7576457 w 7576457"/>
              <a:gd name="connsiteY0" fmla="*/ 0 h 6931478"/>
              <a:gd name="connsiteX1" fmla="*/ 4947557 w 7576457"/>
              <a:gd name="connsiteY1" fmla="*/ 6931478 h 6931478"/>
              <a:gd name="connsiteX2" fmla="*/ 8164 w 7576457"/>
              <a:gd name="connsiteY2" fmla="*/ 6915150 h 6931478"/>
              <a:gd name="connsiteX3" fmla="*/ 0 w 7576457"/>
              <a:gd name="connsiteY3" fmla="*/ 16328 h 6931478"/>
              <a:gd name="connsiteX4" fmla="*/ 7576457 w 7576457"/>
              <a:gd name="connsiteY4" fmla="*/ 0 h 6931478"/>
              <a:gd name="connsiteX0" fmla="*/ 6809014 w 6809014"/>
              <a:gd name="connsiteY0" fmla="*/ 0 h 6923313"/>
              <a:gd name="connsiteX1" fmla="*/ 4947557 w 6809014"/>
              <a:gd name="connsiteY1" fmla="*/ 6923313 h 6923313"/>
              <a:gd name="connsiteX2" fmla="*/ 8164 w 6809014"/>
              <a:gd name="connsiteY2" fmla="*/ 6906985 h 6923313"/>
              <a:gd name="connsiteX3" fmla="*/ 0 w 6809014"/>
              <a:gd name="connsiteY3" fmla="*/ 8163 h 6923313"/>
              <a:gd name="connsiteX4" fmla="*/ 6809014 w 6809014"/>
              <a:gd name="connsiteY4" fmla="*/ 0 h 6923313"/>
              <a:gd name="connsiteX0" fmla="*/ 6809014 w 6809014"/>
              <a:gd name="connsiteY0" fmla="*/ 0 h 6915149"/>
              <a:gd name="connsiteX1" fmla="*/ 5086349 w 6809014"/>
              <a:gd name="connsiteY1" fmla="*/ 6915149 h 6915149"/>
              <a:gd name="connsiteX2" fmla="*/ 8164 w 6809014"/>
              <a:gd name="connsiteY2" fmla="*/ 6906985 h 6915149"/>
              <a:gd name="connsiteX3" fmla="*/ 0 w 6809014"/>
              <a:gd name="connsiteY3" fmla="*/ 8163 h 6915149"/>
              <a:gd name="connsiteX4" fmla="*/ 6809014 w 6809014"/>
              <a:gd name="connsiteY4" fmla="*/ 0 h 691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014" h="6915149">
                <a:moveTo>
                  <a:pt x="6809014" y="0"/>
                </a:moveTo>
                <a:lnTo>
                  <a:pt x="5086349" y="6915149"/>
                </a:lnTo>
                <a:lnTo>
                  <a:pt x="8164" y="6906985"/>
                </a:lnTo>
                <a:cubicBezTo>
                  <a:pt x="5443" y="4607378"/>
                  <a:pt x="2721" y="2307770"/>
                  <a:pt x="0" y="8163"/>
                </a:cubicBezTo>
                <a:lnTo>
                  <a:pt x="6809014"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6"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7"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92358734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13" name="Picture Placeholder 9"/>
          <p:cNvSpPr>
            <a:spLocks noGrp="1"/>
          </p:cNvSpPr>
          <p:nvPr>
            <p:ph type="pic" sz="quarter" idx="13"/>
          </p:nvPr>
        </p:nvSpPr>
        <p:spPr>
          <a:xfrm>
            <a:off x="0" y="0"/>
            <a:ext cx="6776386" cy="6858000"/>
          </a:xfrm>
          <a:custGeom>
            <a:avLst/>
            <a:gdLst>
              <a:gd name="connsiteX0" fmla="*/ 0 w 6776386"/>
              <a:gd name="connsiteY0" fmla="*/ 0 h 6858000"/>
              <a:gd name="connsiteX1" fmla="*/ 5067958 w 6776386"/>
              <a:gd name="connsiteY1" fmla="*/ 0 h 6858000"/>
              <a:gd name="connsiteX2" fmla="*/ 6776386 w 6776386"/>
              <a:gd name="connsiteY2" fmla="*/ 6858000 h 6858000"/>
              <a:gd name="connsiteX3" fmla="*/ 0 w 677638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6386" h="6858000">
                <a:moveTo>
                  <a:pt x="0" y="0"/>
                </a:moveTo>
                <a:lnTo>
                  <a:pt x="5067958" y="0"/>
                </a:lnTo>
                <a:lnTo>
                  <a:pt x="6776386" y="6858000"/>
                </a:lnTo>
                <a:lnTo>
                  <a:pt x="0" y="6858000"/>
                </a:lnTo>
                <a:close/>
              </a:path>
            </a:pathLst>
          </a:custGeom>
        </p:spPr>
        <p:txBody>
          <a:bodyPr wrap="square">
            <a:noAutofit/>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4"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97885571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13" name="Freeform 12"/>
          <p:cNvSpPr/>
          <p:nvPr userDrawn="1"/>
        </p:nvSpPr>
        <p:spPr>
          <a:xfrm>
            <a:off x="5053692" y="-32657"/>
            <a:ext cx="7176407" cy="6915150"/>
          </a:xfrm>
          <a:custGeom>
            <a:avLst/>
            <a:gdLst>
              <a:gd name="connsiteX0" fmla="*/ 2188029 w 9829800"/>
              <a:gd name="connsiteY0" fmla="*/ 8164 h 6915150"/>
              <a:gd name="connsiteX1" fmla="*/ 0 w 9829800"/>
              <a:gd name="connsiteY1" fmla="*/ 6915150 h 6915150"/>
              <a:gd name="connsiteX2" fmla="*/ 9829800 w 9829800"/>
              <a:gd name="connsiteY2" fmla="*/ 6906986 h 6915150"/>
              <a:gd name="connsiteX3" fmla="*/ 9813471 w 9829800"/>
              <a:gd name="connsiteY3" fmla="*/ 0 h 6915150"/>
              <a:gd name="connsiteX4" fmla="*/ 2188029 w 9829800"/>
              <a:gd name="connsiteY4" fmla="*/ 8164 h 691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0" h="6915150">
                <a:moveTo>
                  <a:pt x="2188029" y="8164"/>
                </a:moveTo>
                <a:lnTo>
                  <a:pt x="0" y="6915150"/>
                </a:lnTo>
                <a:lnTo>
                  <a:pt x="9829800" y="6906986"/>
                </a:lnTo>
                <a:lnTo>
                  <a:pt x="9813471" y="0"/>
                </a:lnTo>
                <a:lnTo>
                  <a:pt x="2188029" y="816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4"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432339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sp>
        <p:nvSpPr>
          <p:cNvPr id="14" name="Picture Placeholder 9"/>
          <p:cNvSpPr>
            <a:spLocks noGrp="1"/>
          </p:cNvSpPr>
          <p:nvPr>
            <p:ph type="pic" sz="quarter" idx="13"/>
          </p:nvPr>
        </p:nvSpPr>
        <p:spPr>
          <a:xfrm>
            <a:off x="5053850" y="0"/>
            <a:ext cx="7176249" cy="6881813"/>
          </a:xfrm>
          <a:custGeom>
            <a:avLst/>
            <a:gdLst>
              <a:gd name="connsiteX0" fmla="*/ 1591584 w 7176249"/>
              <a:gd name="connsiteY0" fmla="*/ 0 h 6881813"/>
              <a:gd name="connsiteX1" fmla="*/ 7164384 w 7176249"/>
              <a:gd name="connsiteY1" fmla="*/ 0 h 6881813"/>
              <a:gd name="connsiteX2" fmla="*/ 7176249 w 7176249"/>
              <a:gd name="connsiteY2" fmla="*/ 6874329 h 6881813"/>
              <a:gd name="connsiteX3" fmla="*/ 597574 w 7176249"/>
              <a:gd name="connsiteY3" fmla="*/ 6881813 h 6881813"/>
              <a:gd name="connsiteX4" fmla="*/ 0 w 7176249"/>
              <a:gd name="connsiteY4" fmla="*/ 6881813 h 6881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76249" h="6881813">
                <a:moveTo>
                  <a:pt x="1591584" y="0"/>
                </a:moveTo>
                <a:lnTo>
                  <a:pt x="7164384" y="0"/>
                </a:lnTo>
                <a:lnTo>
                  <a:pt x="7176249" y="6874329"/>
                </a:lnTo>
                <a:lnTo>
                  <a:pt x="597574" y="6881813"/>
                </a:lnTo>
                <a:lnTo>
                  <a:pt x="0" y="6881813"/>
                </a:lnTo>
                <a:close/>
              </a:path>
            </a:pathLst>
          </a:custGeom>
        </p:spPr>
        <p:txBody>
          <a:bodyPr wrap="square">
            <a:noAutofit/>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9070106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14" name="Freeform 13"/>
          <p:cNvSpPr/>
          <p:nvPr userDrawn="1"/>
        </p:nvSpPr>
        <p:spPr>
          <a:xfrm flipV="1">
            <a:off x="5053692" y="-32657"/>
            <a:ext cx="7176407" cy="6915150"/>
          </a:xfrm>
          <a:custGeom>
            <a:avLst/>
            <a:gdLst>
              <a:gd name="connsiteX0" fmla="*/ 2188029 w 9829800"/>
              <a:gd name="connsiteY0" fmla="*/ 8164 h 6915150"/>
              <a:gd name="connsiteX1" fmla="*/ 0 w 9829800"/>
              <a:gd name="connsiteY1" fmla="*/ 6915150 h 6915150"/>
              <a:gd name="connsiteX2" fmla="*/ 9829800 w 9829800"/>
              <a:gd name="connsiteY2" fmla="*/ 6906986 h 6915150"/>
              <a:gd name="connsiteX3" fmla="*/ 9813471 w 9829800"/>
              <a:gd name="connsiteY3" fmla="*/ 0 h 6915150"/>
              <a:gd name="connsiteX4" fmla="*/ 2188029 w 9829800"/>
              <a:gd name="connsiteY4" fmla="*/ 8164 h 691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9800" h="6915150">
                <a:moveTo>
                  <a:pt x="2188029" y="8164"/>
                </a:moveTo>
                <a:lnTo>
                  <a:pt x="0" y="6915150"/>
                </a:lnTo>
                <a:lnTo>
                  <a:pt x="9829800" y="6906986"/>
                </a:lnTo>
                <a:lnTo>
                  <a:pt x="9813471" y="0"/>
                </a:lnTo>
                <a:lnTo>
                  <a:pt x="2188029" y="816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3"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70154376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sp>
        <p:nvSpPr>
          <p:cNvPr id="13" name="Picture Placeholder 9"/>
          <p:cNvSpPr>
            <a:spLocks noGrp="1"/>
          </p:cNvSpPr>
          <p:nvPr>
            <p:ph type="pic" sz="quarter" idx="13"/>
          </p:nvPr>
        </p:nvSpPr>
        <p:spPr>
          <a:xfrm>
            <a:off x="5053692" y="-32656"/>
            <a:ext cx="7138308" cy="6890657"/>
          </a:xfrm>
          <a:custGeom>
            <a:avLst/>
            <a:gdLst>
              <a:gd name="connsiteX0" fmla="*/ 0 w 7138308"/>
              <a:gd name="connsiteY0" fmla="*/ 0 h 6890657"/>
              <a:gd name="connsiteX1" fmla="*/ 7138308 w 7138308"/>
              <a:gd name="connsiteY1" fmla="*/ 8121 h 6890657"/>
              <a:gd name="connsiteX2" fmla="*/ 7138308 w 7138308"/>
              <a:gd name="connsiteY2" fmla="*/ 6890657 h 6890657"/>
              <a:gd name="connsiteX3" fmla="*/ 1593630 w 7138308"/>
              <a:gd name="connsiteY3" fmla="*/ 6890657 h 6890657"/>
            </a:gdLst>
            <a:ahLst/>
            <a:cxnLst>
              <a:cxn ang="0">
                <a:pos x="connsiteX0" y="connsiteY0"/>
              </a:cxn>
              <a:cxn ang="0">
                <a:pos x="connsiteX1" y="connsiteY1"/>
              </a:cxn>
              <a:cxn ang="0">
                <a:pos x="connsiteX2" y="connsiteY2"/>
              </a:cxn>
              <a:cxn ang="0">
                <a:pos x="connsiteX3" y="connsiteY3"/>
              </a:cxn>
            </a:cxnLst>
            <a:rect l="l" t="t" r="r" b="b"/>
            <a:pathLst>
              <a:path w="7138308" h="6890657">
                <a:moveTo>
                  <a:pt x="0" y="0"/>
                </a:moveTo>
                <a:lnTo>
                  <a:pt x="7138308" y="8121"/>
                </a:lnTo>
                <a:lnTo>
                  <a:pt x="7138308" y="6890657"/>
                </a:lnTo>
                <a:lnTo>
                  <a:pt x="1593630" y="6890657"/>
                </a:lnTo>
                <a:close/>
              </a:path>
            </a:pathLst>
          </a:custGeom>
        </p:spPr>
        <p:txBody>
          <a:bodyPr wrap="square">
            <a:noAutofit/>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4"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2272244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13" name="Freeform 12"/>
          <p:cNvSpPr/>
          <p:nvPr userDrawn="1"/>
        </p:nvSpPr>
        <p:spPr>
          <a:xfrm>
            <a:off x="4285753" y="-31805"/>
            <a:ext cx="7943353" cy="6925586"/>
          </a:xfrm>
          <a:custGeom>
            <a:avLst/>
            <a:gdLst>
              <a:gd name="connsiteX0" fmla="*/ 3617844 w 7943353"/>
              <a:gd name="connsiteY0" fmla="*/ 0 h 6925586"/>
              <a:gd name="connsiteX1" fmla="*/ 0 w 7943353"/>
              <a:gd name="connsiteY1" fmla="*/ 6925586 h 6925586"/>
              <a:gd name="connsiteX2" fmla="*/ 7927450 w 7943353"/>
              <a:gd name="connsiteY2" fmla="*/ 6917635 h 6925586"/>
              <a:gd name="connsiteX3" fmla="*/ 7943353 w 7943353"/>
              <a:gd name="connsiteY3" fmla="*/ 0 h 6925586"/>
              <a:gd name="connsiteX4" fmla="*/ 3617844 w 7943353"/>
              <a:gd name="connsiteY4" fmla="*/ 0 h 6925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43353" h="6925586">
                <a:moveTo>
                  <a:pt x="3617844" y="0"/>
                </a:moveTo>
                <a:lnTo>
                  <a:pt x="0" y="6925586"/>
                </a:lnTo>
                <a:lnTo>
                  <a:pt x="7927450" y="6917635"/>
                </a:lnTo>
                <a:lnTo>
                  <a:pt x="7943353" y="0"/>
                </a:lnTo>
                <a:lnTo>
                  <a:pt x="3617844"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4"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86528897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14" name="Rectangle 13"/>
          <p:cNvSpPr/>
          <p:nvPr userDrawn="1"/>
        </p:nvSpPr>
        <p:spPr>
          <a:xfrm>
            <a:off x="4419600" y="0"/>
            <a:ext cx="77724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3"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27279725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a:xfrm>
            <a:off x="4418978" y="0"/>
            <a:ext cx="7773022" cy="6858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24686658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grayscl/>
            <a:lum/>
          </a:blip>
          <a:srcRect/>
          <a:tile tx="565150" ty="2184400" sx="80000" sy="54000" flip="x" algn="ctr"/>
        </a:blipFill>
        <a:effectLst/>
      </p:bgPr>
    </p:bg>
    <p:spTree>
      <p:nvGrpSpPr>
        <p:cNvPr id="1" name=""/>
        <p:cNvGrpSpPr/>
        <p:nvPr/>
      </p:nvGrpSpPr>
      <p:grpSpPr>
        <a:xfrm>
          <a:off x="0" y="0"/>
          <a:ext cx="0" cy="0"/>
          <a:chOff x="0" y="0"/>
          <a:chExt cx="0" cy="0"/>
        </a:xfrm>
      </p:grpSpPr>
      <p:sp>
        <p:nvSpPr>
          <p:cNvPr id="12" name="Rectangle 11"/>
          <p:cNvSpPr/>
          <p:nvPr userDrawn="1"/>
        </p:nvSpPr>
        <p:spPr>
          <a:xfrm>
            <a:off x="-135467" y="5224992"/>
            <a:ext cx="2078567" cy="1642533"/>
          </a:xfrm>
          <a:prstGeom prst="rect">
            <a:avLst/>
          </a:prstGeom>
          <a:gradFill flip="none" rotWithShape="1">
            <a:gsLst>
              <a:gs pos="0">
                <a:srgbClr val="E6E6E6"/>
              </a:gs>
              <a:gs pos="100000">
                <a:srgbClr val="CFCFCF"/>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0"/>
            <a:ext cx="12192000" cy="3486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Placeholder 7"/>
          <p:cNvPicPr>
            <a:picLocks noChangeAspect="1"/>
          </p:cNvPicPr>
          <p:nvPr userDrawn="1"/>
        </p:nvPicPr>
        <p:blipFill>
          <a:blip r:embed="rId3">
            <a:extLst>
              <a:ext uri="{28A0092B-C50C-407E-A947-70E740481C1C}">
                <a14:useLocalDpi xmlns:a14="http://schemas.microsoft.com/office/drawing/2010/main" val="0"/>
              </a:ext>
            </a:extLst>
          </a:blip>
          <a:srcRect l="12971" r="12971"/>
          <a:stretch>
            <a:fillRect/>
          </a:stretch>
        </p:blipFill>
        <p:spPr>
          <a:xfrm flipH="1">
            <a:off x="6100225" y="670946"/>
            <a:ext cx="6125636" cy="5524568"/>
          </a:xfrm>
          <a:custGeom>
            <a:avLst/>
            <a:gdLst>
              <a:gd name="connsiteX0" fmla="*/ 0 w 6125636"/>
              <a:gd name="connsiteY0" fmla="*/ 0 h 5524568"/>
              <a:gd name="connsiteX1" fmla="*/ 6125636 w 6125636"/>
              <a:gd name="connsiteY1" fmla="*/ 2762284 h 5524568"/>
              <a:gd name="connsiteX2" fmla="*/ 0 w 6125636"/>
              <a:gd name="connsiteY2" fmla="*/ 5524568 h 5524568"/>
            </a:gdLst>
            <a:ahLst/>
            <a:cxnLst>
              <a:cxn ang="0">
                <a:pos x="connsiteX0" y="connsiteY0"/>
              </a:cxn>
              <a:cxn ang="0">
                <a:pos x="connsiteX1" y="connsiteY1"/>
              </a:cxn>
              <a:cxn ang="0">
                <a:pos x="connsiteX2" y="connsiteY2"/>
              </a:cxn>
            </a:cxnLst>
            <a:rect l="l" t="t" r="r" b="b"/>
            <a:pathLst>
              <a:path w="6125636" h="5524568">
                <a:moveTo>
                  <a:pt x="0" y="0"/>
                </a:moveTo>
                <a:lnTo>
                  <a:pt x="6125636" y="2762284"/>
                </a:lnTo>
                <a:lnTo>
                  <a:pt x="0" y="5524568"/>
                </a:lnTo>
                <a:close/>
              </a:path>
            </a:pathLst>
          </a:custGeom>
        </p:spPr>
      </p:pic>
      <p:pic>
        <p:nvPicPr>
          <p:cNvPr id="7" name="Picture Placeholder 5"/>
          <p:cNvPicPr>
            <a:picLocks noChangeAspect="1"/>
          </p:cNvPicPr>
          <p:nvPr userDrawn="1"/>
        </p:nvPicPr>
        <p:blipFill>
          <a:blip r:embed="rId4" cstate="print">
            <a:extLst>
              <a:ext uri="{28A0092B-C50C-407E-A947-70E740481C1C}">
                <a14:useLocalDpi xmlns:a14="http://schemas.microsoft.com/office/drawing/2010/main" val="0"/>
              </a:ext>
            </a:extLst>
          </a:blip>
          <a:srcRect l="6666" r="6666"/>
          <a:stretch>
            <a:fillRect/>
          </a:stretch>
        </p:blipFill>
        <p:spPr>
          <a:xfrm>
            <a:off x="-25410" y="670946"/>
            <a:ext cx="6125636" cy="5524568"/>
          </a:xfrm>
          <a:custGeom>
            <a:avLst/>
            <a:gdLst>
              <a:gd name="connsiteX0" fmla="*/ 0 w 6125636"/>
              <a:gd name="connsiteY0" fmla="*/ 0 h 5524568"/>
              <a:gd name="connsiteX1" fmla="*/ 6125636 w 6125636"/>
              <a:gd name="connsiteY1" fmla="*/ 2762284 h 5524568"/>
              <a:gd name="connsiteX2" fmla="*/ 0 w 6125636"/>
              <a:gd name="connsiteY2" fmla="*/ 5524568 h 5524568"/>
            </a:gdLst>
            <a:ahLst/>
            <a:cxnLst>
              <a:cxn ang="0">
                <a:pos x="connsiteX0" y="connsiteY0"/>
              </a:cxn>
              <a:cxn ang="0">
                <a:pos x="connsiteX1" y="connsiteY1"/>
              </a:cxn>
              <a:cxn ang="0">
                <a:pos x="connsiteX2" y="connsiteY2"/>
              </a:cxn>
            </a:cxnLst>
            <a:rect l="l" t="t" r="r" b="b"/>
            <a:pathLst>
              <a:path w="6125636" h="5524568">
                <a:moveTo>
                  <a:pt x="0" y="0"/>
                </a:moveTo>
                <a:lnTo>
                  <a:pt x="6125636" y="2762284"/>
                </a:lnTo>
                <a:lnTo>
                  <a:pt x="0" y="5524568"/>
                </a:lnTo>
                <a:close/>
              </a:path>
            </a:pathLst>
          </a:custGeom>
        </p:spPr>
      </p:pic>
      <p:cxnSp>
        <p:nvCxnSpPr>
          <p:cNvPr id="10" name="Straight Connector 9"/>
          <p:cNvCxnSpPr/>
          <p:nvPr userDrawn="1"/>
        </p:nvCxnSpPr>
        <p:spPr>
          <a:xfrm flipH="1">
            <a:off x="-40342" y="699796"/>
            <a:ext cx="12232342" cy="549573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flipV="1">
            <a:off x="0" y="618067"/>
            <a:ext cx="12224520" cy="557746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10840" y="881819"/>
            <a:ext cx="12213680" cy="1722512"/>
          </a:xfrm>
          <a:prstGeom prst="rect">
            <a:avLst/>
          </a:prstGeom>
          <a:solidFill>
            <a:schemeClr val="tx1">
              <a:alpha val="60000"/>
            </a:schemeClr>
          </a:solidFill>
        </p:spPr>
        <p:txBody>
          <a:bodyPr anchor="ctr" anchorCtr="0">
            <a:normAutofit/>
          </a:bodyPr>
          <a:lstStyle>
            <a:lvl1pPr marL="0" indent="0" algn="ctr">
              <a:buNone/>
              <a:defRPr sz="5400">
                <a:solidFill>
                  <a:schemeClr val="bg1"/>
                </a:solidFill>
              </a:defRPr>
            </a:lvl1pPr>
          </a:lstStyle>
          <a:p>
            <a:pPr lvl="0"/>
            <a:r>
              <a:rPr lang="en-US" dirty="0" smtClean="0"/>
              <a:t>(BREAK)</a:t>
            </a:r>
            <a:endParaRPr lang="en-US" dirty="0"/>
          </a:p>
        </p:txBody>
      </p:sp>
      <p:sp>
        <p:nvSpPr>
          <p:cNvPr id="6" name="Rectangle 5"/>
          <p:cNvSpPr/>
          <p:nvPr userDrawn="1"/>
        </p:nvSpPr>
        <p:spPr>
          <a:xfrm>
            <a:off x="5502433" y="4298113"/>
            <a:ext cx="1216166" cy="646331"/>
          </a:xfrm>
          <a:prstGeom prst="rect">
            <a:avLst/>
          </a:prstGeom>
          <a:noFill/>
        </p:spPr>
        <p:txBody>
          <a:bodyPr wrap="none" lIns="91440" tIns="45720" rIns="91440" bIns="45720">
            <a:spAutoFit/>
          </a:bodyPr>
          <a:lstStyle/>
          <a:p>
            <a:pPr algn="ctr"/>
            <a:r>
              <a:rPr lang="en-US" sz="3600" b="1" cap="none" spc="50" dirty="0" smtClean="0">
                <a:ln w="0"/>
                <a:solidFill>
                  <a:schemeClr val="bg2"/>
                </a:solidFill>
                <a:effectLst>
                  <a:innerShdw blurRad="241300" dir="11100000">
                    <a:srgbClr val="000000">
                      <a:alpha val="63000"/>
                    </a:srgbClr>
                  </a:innerShdw>
                </a:effectLst>
              </a:rPr>
              <a:t>USAF</a:t>
            </a:r>
            <a:endParaRPr lang="en-US" sz="3600" b="1" cap="none" spc="50" dirty="0">
              <a:ln w="0"/>
              <a:solidFill>
                <a:schemeClr val="bg2"/>
              </a:solidFill>
              <a:effectLst>
                <a:innerShdw blurRad="241300" dir="11100000">
                  <a:srgbClr val="000000">
                    <a:alpha val="63000"/>
                  </a:srgbClr>
                </a:innerShdw>
              </a:effectLst>
            </a:endParaRPr>
          </a:p>
        </p:txBody>
      </p:sp>
    </p:spTree>
    <p:extLst>
      <p:ext uri="{BB962C8B-B14F-4D97-AF65-F5344CB8AC3E}">
        <p14:creationId xmlns:p14="http://schemas.microsoft.com/office/powerpoint/2010/main" val="1083471891"/>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13" name="Rectangle 12"/>
          <p:cNvSpPr/>
          <p:nvPr userDrawn="1"/>
        </p:nvSpPr>
        <p:spPr>
          <a:xfrm>
            <a:off x="7620000" y="0"/>
            <a:ext cx="457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4"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91346845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7620000" y="0"/>
            <a:ext cx="4572000" cy="6858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4"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418902090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13" name="Rectangle 12"/>
          <p:cNvSpPr/>
          <p:nvPr userDrawn="1"/>
        </p:nvSpPr>
        <p:spPr>
          <a:xfrm>
            <a:off x="0" y="0"/>
            <a:ext cx="77724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6"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7"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56702576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a:xfrm>
            <a:off x="0" y="0"/>
            <a:ext cx="7772400" cy="6858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65771114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14" name="Rectangle 13"/>
          <p:cNvSpPr/>
          <p:nvPr userDrawn="1"/>
        </p:nvSpPr>
        <p:spPr>
          <a:xfrm>
            <a:off x="1" y="0"/>
            <a:ext cx="457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6"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7"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69614395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Section Header">
    <p:spTree>
      <p:nvGrpSpPr>
        <p:cNvPr id="1" name=""/>
        <p:cNvGrpSpPr/>
        <p:nvPr/>
      </p:nvGrpSpPr>
      <p:grpSpPr>
        <a:xfrm>
          <a:off x="0" y="0"/>
          <a:ext cx="0" cy="0"/>
          <a:chOff x="0" y="0"/>
          <a:chExt cx="0" cy="0"/>
        </a:xfrm>
      </p:grpSpPr>
      <p:sp>
        <p:nvSpPr>
          <p:cNvPr id="13" name="Picture Placeholder 3"/>
          <p:cNvSpPr>
            <a:spLocks noGrp="1"/>
          </p:cNvSpPr>
          <p:nvPr>
            <p:ph type="pic" sz="quarter" idx="13"/>
          </p:nvPr>
        </p:nvSpPr>
        <p:spPr>
          <a:xfrm>
            <a:off x="0" y="0"/>
            <a:ext cx="6180138" cy="6858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4"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27451804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1_Section Header">
    <p:spTree>
      <p:nvGrpSpPr>
        <p:cNvPr id="1" name=""/>
        <p:cNvGrpSpPr/>
        <p:nvPr/>
      </p:nvGrpSpPr>
      <p:grpSpPr>
        <a:xfrm>
          <a:off x="0" y="0"/>
          <a:ext cx="0" cy="0"/>
          <a:chOff x="0" y="0"/>
          <a:chExt cx="0" cy="0"/>
        </a:xfrm>
      </p:grpSpPr>
      <p:sp>
        <p:nvSpPr>
          <p:cNvPr id="14" name="Rectangle 13"/>
          <p:cNvSpPr/>
          <p:nvPr userDrawn="1"/>
        </p:nvSpPr>
        <p:spPr>
          <a:xfrm>
            <a:off x="6019800" y="0"/>
            <a:ext cx="61722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3"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85748547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Section Header">
    <p:spTree>
      <p:nvGrpSpPr>
        <p:cNvPr id="1" name=""/>
        <p:cNvGrpSpPr/>
        <p:nvPr/>
      </p:nvGrpSpPr>
      <p:grpSpPr>
        <a:xfrm>
          <a:off x="0" y="0"/>
          <a:ext cx="0" cy="0"/>
          <a:chOff x="0" y="0"/>
          <a:chExt cx="0" cy="0"/>
        </a:xfrm>
      </p:grpSpPr>
      <p:sp>
        <p:nvSpPr>
          <p:cNvPr id="14" name="Picture Placeholder 3"/>
          <p:cNvSpPr>
            <a:spLocks noGrp="1"/>
          </p:cNvSpPr>
          <p:nvPr>
            <p:ph type="pic" sz="quarter" idx="13"/>
          </p:nvPr>
        </p:nvSpPr>
        <p:spPr>
          <a:xfrm>
            <a:off x="6019800" y="0"/>
            <a:ext cx="6172200" cy="6858000"/>
          </a:xfrm>
          <a:prstGeom prst="rect">
            <a:avLst/>
          </a:prstGeom>
        </p:spPr>
        <p:txBody>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154754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Section Header">
    <p:spTree>
      <p:nvGrpSpPr>
        <p:cNvPr id="1" name=""/>
        <p:cNvGrpSpPr/>
        <p:nvPr/>
      </p:nvGrpSpPr>
      <p:grpSpPr>
        <a:xfrm>
          <a:off x="0" y="0"/>
          <a:ext cx="0" cy="0"/>
          <a:chOff x="0" y="0"/>
          <a:chExt cx="0" cy="0"/>
        </a:xfrm>
      </p:grpSpPr>
      <p:pic>
        <p:nvPicPr>
          <p:cNvPr id="8" name="Picture Placeholder 9"/>
          <p:cNvPicPr>
            <a:picLocks noChangeAspect="1"/>
          </p:cNvPicPr>
          <p:nvPr userDrawn="1"/>
        </p:nvPicPr>
        <p:blipFill>
          <a:blip r:embed="rId2">
            <a:grayscl/>
            <a:extLst>
              <a:ext uri="{28A0092B-C50C-407E-A947-70E740481C1C}">
                <a14:useLocalDpi xmlns:a14="http://schemas.microsoft.com/office/drawing/2010/main" val="0"/>
              </a:ext>
            </a:extLst>
          </a:blip>
          <a:srcRect l="26198" r="26198"/>
          <a:stretch>
            <a:fillRect/>
          </a:stretch>
        </p:blipFill>
        <p:spPr>
          <a:xfrm>
            <a:off x="0" y="0"/>
            <a:ext cx="4572000" cy="6858000"/>
          </a:xfrm>
          <a:prstGeom prst="rect">
            <a:avLst/>
          </a:prstGeom>
        </p:spPr>
      </p:pic>
      <p:pic>
        <p:nvPicPr>
          <p:cNvPr id="10" name="Picture 9"/>
          <p:cNvPicPr>
            <a:picLocks noChangeAspect="1"/>
          </p:cNvPicPr>
          <p:nvPr userDrawn="1"/>
        </p:nvPicPr>
        <p:blipFill>
          <a:blip r:embed="rId3"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6"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7"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50222604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9" name="Rectangle 8"/>
          <p:cNvSpPr/>
          <p:nvPr userDrawn="1"/>
        </p:nvSpPr>
        <p:spPr>
          <a:xfrm>
            <a:off x="0" y="0"/>
            <a:ext cx="12192000" cy="348615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 name="Picture 2"/>
          <p:cNvPicPr>
            <a:picLocks noChangeAspect="1"/>
          </p:cNvPicPr>
          <p:nvPr userDrawn="1"/>
        </p:nvPicPr>
        <p:blipFill>
          <a:blip r:embed="rId2"/>
          <a:stretch>
            <a:fillRect/>
          </a:stretch>
        </p:blipFill>
        <p:spPr>
          <a:xfrm>
            <a:off x="-40342" y="706603"/>
            <a:ext cx="12254022" cy="6151397"/>
          </a:xfrm>
          <a:prstGeom prst="rect">
            <a:avLst/>
          </a:prstGeom>
        </p:spPr>
      </p:pic>
      <p:cxnSp>
        <p:nvCxnSpPr>
          <p:cNvPr id="7" name="Straight Connector 6"/>
          <p:cNvCxnSpPr/>
          <p:nvPr userDrawn="1"/>
        </p:nvCxnSpPr>
        <p:spPr>
          <a:xfrm flipH="1">
            <a:off x="-40342" y="699796"/>
            <a:ext cx="12232342" cy="549573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0" y="618067"/>
            <a:ext cx="12224520" cy="5577461"/>
          </a:xfrm>
          <a:prstGeom prst="line">
            <a:avLst/>
          </a:prstGeom>
          <a:ln w="190500">
            <a:solidFill>
              <a:srgbClr val="262626"/>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0" y="1991381"/>
            <a:ext cx="12213680" cy="1722512"/>
          </a:xfrm>
          <a:prstGeom prst="rect">
            <a:avLst/>
          </a:prstGeom>
          <a:solidFill>
            <a:schemeClr val="tx1">
              <a:alpha val="60000"/>
            </a:schemeClr>
          </a:solidFill>
        </p:spPr>
        <p:txBody>
          <a:bodyPr anchor="ctr" anchorCtr="0">
            <a:normAutofit/>
          </a:bodyPr>
          <a:lstStyle>
            <a:lvl1pPr marL="0" indent="0" algn="ctr">
              <a:buNone/>
              <a:defRPr sz="4000">
                <a:solidFill>
                  <a:schemeClr val="bg1"/>
                </a:solidFill>
              </a:defRPr>
            </a:lvl1pPr>
          </a:lstStyle>
          <a:p>
            <a:pPr lvl="0"/>
            <a:r>
              <a:rPr lang="en-US" dirty="0" smtClean="0"/>
              <a:t>(Title)</a:t>
            </a:r>
            <a:endParaRPr lang="en-US" dirty="0"/>
          </a:p>
        </p:txBody>
      </p:sp>
      <p:sp>
        <p:nvSpPr>
          <p:cNvPr id="10" name="Text Placeholder 4"/>
          <p:cNvSpPr>
            <a:spLocks noGrp="1"/>
          </p:cNvSpPr>
          <p:nvPr>
            <p:ph type="body" sz="quarter" idx="11" hasCustomPrompt="1"/>
          </p:nvPr>
        </p:nvSpPr>
        <p:spPr>
          <a:xfrm>
            <a:off x="449385" y="4804252"/>
            <a:ext cx="3739661" cy="1722512"/>
          </a:xfrm>
          <a:prstGeom prst="rect">
            <a:avLst/>
          </a:prstGeom>
          <a:solidFill>
            <a:schemeClr val="tx1">
              <a:alpha val="60000"/>
            </a:schemeClr>
          </a:solidFill>
        </p:spPr>
        <p:txBody>
          <a:bodyPr anchor="ctr" anchorCtr="0">
            <a:normAutofit/>
          </a:bodyPr>
          <a:lstStyle>
            <a:lvl1pPr marL="0" indent="0" algn="ctr">
              <a:buNone/>
              <a:defRPr sz="2000" baseline="0">
                <a:solidFill>
                  <a:schemeClr val="bg1"/>
                </a:solidFill>
              </a:defRPr>
            </a:lvl1pPr>
          </a:lstStyle>
          <a:p>
            <a:pPr lvl="0"/>
            <a:r>
              <a:rPr lang="en-US" dirty="0" smtClean="0"/>
              <a:t>Presenter Name</a:t>
            </a:r>
          </a:p>
          <a:p>
            <a:pPr lvl="0"/>
            <a:r>
              <a:rPr lang="en-US" dirty="0" smtClean="0"/>
              <a:t>Email, (XXX) XXX-XXXX</a:t>
            </a:r>
            <a:endParaRPr lang="en-US" dirty="0"/>
          </a:p>
        </p:txBody>
      </p:sp>
      <p:pic>
        <p:nvPicPr>
          <p:cNvPr id="11" name="Picture 10"/>
          <p:cNvPicPr>
            <a:picLocks noChangeAspect="1"/>
          </p:cNvPicPr>
          <p:nvPr userDrawn="1"/>
        </p:nvPicPr>
        <p:blipFill>
          <a:blip r:embed="rId3" cstate="print">
            <a:grayscl/>
            <a:extLst>
              <a:ext uri="{28A0092B-C50C-407E-A947-70E740481C1C}">
                <a14:useLocalDpi xmlns:a14="http://schemas.microsoft.com/office/drawing/2010/main" val="0"/>
              </a:ext>
            </a:extLst>
          </a:blip>
          <a:stretch>
            <a:fillRect/>
          </a:stretch>
        </p:blipFill>
        <p:spPr>
          <a:xfrm>
            <a:off x="4700858" y="227743"/>
            <a:ext cx="2849556" cy="1030348"/>
          </a:xfrm>
          <a:prstGeom prst="rect">
            <a:avLst/>
          </a:prstGeom>
        </p:spPr>
      </p:pic>
      <p:sp>
        <p:nvSpPr>
          <p:cNvPr id="14" name="TextBox 13"/>
          <p:cNvSpPr txBox="1"/>
          <p:nvPr userDrawn="1"/>
        </p:nvSpPr>
        <p:spPr>
          <a:xfrm>
            <a:off x="3765166" y="1333016"/>
            <a:ext cx="4720940" cy="369332"/>
          </a:xfrm>
          <a:prstGeom prst="rect">
            <a:avLst/>
          </a:prstGeom>
          <a:noFill/>
        </p:spPr>
        <p:txBody>
          <a:bodyPr wrap="square" rtlCol="0">
            <a:spAutoFit/>
          </a:bodyPr>
          <a:lstStyle/>
          <a:p>
            <a:pPr algn="ctr"/>
            <a:r>
              <a:rPr lang="en-US" b="1" dirty="0" smtClean="0">
                <a:solidFill>
                  <a:schemeClr val="bg2">
                    <a:lumMod val="75000"/>
                  </a:schemeClr>
                </a:solidFill>
              </a:rPr>
              <a:t>COST ASSESSMENT DATA ENTERPRISE</a:t>
            </a:r>
            <a:endParaRPr lang="en-US" b="1" dirty="0">
              <a:solidFill>
                <a:schemeClr val="bg2">
                  <a:lumMod val="75000"/>
                </a:schemeClr>
              </a:solidFill>
            </a:endParaRPr>
          </a:p>
        </p:txBody>
      </p:sp>
    </p:spTree>
    <p:extLst>
      <p:ext uri="{BB962C8B-B14F-4D97-AF65-F5344CB8AC3E}">
        <p14:creationId xmlns:p14="http://schemas.microsoft.com/office/powerpoint/2010/main" val="130863754"/>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9" name="Rectangle 8"/>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3"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05985008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Section Header">
    <p:spTree>
      <p:nvGrpSpPr>
        <p:cNvPr id="1" name=""/>
        <p:cNvGrpSpPr/>
        <p:nvPr/>
      </p:nvGrpSpPr>
      <p:grpSpPr>
        <a:xfrm>
          <a:off x="0" y="0"/>
          <a:ext cx="0" cy="0"/>
          <a:chOff x="0" y="0"/>
          <a:chExt cx="0" cy="0"/>
        </a:xfrm>
      </p:grpSpPr>
      <p:sp>
        <p:nvSpPr>
          <p:cNvPr id="7" name="Freeform 6"/>
          <p:cNvSpPr/>
          <p:nvPr userDrawn="1"/>
        </p:nvSpPr>
        <p:spPr>
          <a:xfrm>
            <a:off x="-57148" y="-89808"/>
            <a:ext cx="4645479" cy="6988628"/>
          </a:xfrm>
          <a:custGeom>
            <a:avLst/>
            <a:gdLst>
              <a:gd name="connsiteX0" fmla="*/ 4645479 w 4645479"/>
              <a:gd name="connsiteY0" fmla="*/ 65314 h 6988628"/>
              <a:gd name="connsiteX1" fmla="*/ 4645479 w 4645479"/>
              <a:gd name="connsiteY1" fmla="*/ 65314 h 6988628"/>
              <a:gd name="connsiteX2" fmla="*/ 2465614 w 4645479"/>
              <a:gd name="connsiteY2" fmla="*/ 6955971 h 6988628"/>
              <a:gd name="connsiteX3" fmla="*/ 0 w 4645479"/>
              <a:gd name="connsiteY3" fmla="*/ 6988628 h 6988628"/>
              <a:gd name="connsiteX4" fmla="*/ 32657 w 4645479"/>
              <a:gd name="connsiteY4" fmla="*/ 0 h 6988628"/>
              <a:gd name="connsiteX5" fmla="*/ 4645479 w 4645479"/>
              <a:gd name="connsiteY5" fmla="*/ 65314 h 6988628"/>
              <a:gd name="connsiteX0" fmla="*/ 4645479 w 4645479"/>
              <a:gd name="connsiteY0" fmla="*/ 65314 h 6988628"/>
              <a:gd name="connsiteX1" fmla="*/ 4645479 w 4645479"/>
              <a:gd name="connsiteY1" fmla="*/ 65314 h 6988628"/>
              <a:gd name="connsiteX2" fmla="*/ 2939143 w 4645479"/>
              <a:gd name="connsiteY2" fmla="*/ 6972299 h 6988628"/>
              <a:gd name="connsiteX3" fmla="*/ 0 w 4645479"/>
              <a:gd name="connsiteY3" fmla="*/ 6988628 h 6988628"/>
              <a:gd name="connsiteX4" fmla="*/ 32657 w 4645479"/>
              <a:gd name="connsiteY4" fmla="*/ 0 h 6988628"/>
              <a:gd name="connsiteX5" fmla="*/ 4645479 w 4645479"/>
              <a:gd name="connsiteY5" fmla="*/ 65314 h 698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5479" h="6988628">
                <a:moveTo>
                  <a:pt x="4645479" y="65314"/>
                </a:moveTo>
                <a:lnTo>
                  <a:pt x="4645479" y="65314"/>
                </a:lnTo>
                <a:lnTo>
                  <a:pt x="2939143" y="6972299"/>
                </a:lnTo>
                <a:lnTo>
                  <a:pt x="0" y="6988628"/>
                </a:lnTo>
                <a:lnTo>
                  <a:pt x="32657" y="0"/>
                </a:lnTo>
                <a:lnTo>
                  <a:pt x="4645479" y="6531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 Placeholder 30"/>
          <p:cNvSpPr>
            <a:spLocks noGrp="1"/>
          </p:cNvSpPr>
          <p:nvPr>
            <p:ph type="body" sz="quarter" idx="10" hasCustomPrompt="1"/>
          </p:nvPr>
        </p:nvSpPr>
        <p:spPr>
          <a:xfrm>
            <a:off x="377203" y="463520"/>
            <a:ext cx="4829175" cy="50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smtClean="0">
                <a:solidFill>
                  <a:schemeClr val="tx1">
                    <a:lumMod val="65000"/>
                    <a:lumOff val="35000"/>
                  </a:schemeClr>
                </a:solidFill>
              </a:rPr>
              <a:t>(Slide</a:t>
            </a:r>
            <a:r>
              <a:rPr lang="en-US" sz="2400" b="1" baseline="0" dirty="0" smtClean="0">
                <a:solidFill>
                  <a:schemeClr val="tx1">
                    <a:lumMod val="65000"/>
                    <a:lumOff val="35000"/>
                  </a:schemeClr>
                </a:solidFill>
              </a:rPr>
              <a:t> Title)</a:t>
            </a:r>
            <a:endParaRPr lang="en-US" sz="2400" b="1" dirty="0" smtClean="0">
              <a:solidFill>
                <a:schemeClr val="tx1">
                  <a:lumMod val="65000"/>
                  <a:lumOff val="35000"/>
                </a:schemeClr>
              </a:solidFill>
            </a:endParaRPr>
          </a:p>
        </p:txBody>
      </p:sp>
      <p:sp>
        <p:nvSpPr>
          <p:cNvPr id="9" name="Text Placeholder 32"/>
          <p:cNvSpPr>
            <a:spLocks noGrp="1"/>
          </p:cNvSpPr>
          <p:nvPr>
            <p:ph type="body" sz="quarter" idx="11" hasCustomPrompt="1"/>
          </p:nvPr>
        </p:nvSpPr>
        <p:spPr>
          <a:xfrm>
            <a:off x="377825" y="261938"/>
            <a:ext cx="4327525" cy="27781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smtClean="0">
                <a:solidFill>
                  <a:schemeClr val="tx1">
                    <a:lumMod val="65000"/>
                    <a:lumOff val="35000"/>
                  </a:schemeClr>
                </a:solidFill>
              </a:rPr>
              <a:t>(Presentation</a:t>
            </a:r>
            <a:r>
              <a:rPr lang="en-US" sz="1200" b="1" baseline="0" dirty="0" smtClean="0">
                <a:solidFill>
                  <a:schemeClr val="tx1">
                    <a:lumMod val="65000"/>
                    <a:lumOff val="35000"/>
                  </a:schemeClr>
                </a:solidFill>
              </a:rPr>
              <a:t> Title)</a:t>
            </a:r>
            <a:endParaRPr lang="en-US" dirty="0"/>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lgn="r">
              <a:defRPr/>
            </a:lvl1pPr>
          </a:lstStyle>
          <a:p>
            <a:fld id="{8F8C957E-D11D-442A-875E-0647976CE83B}"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53728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1582400" y="6381750"/>
            <a:ext cx="499532" cy="365125"/>
          </a:xfrm>
          <a:prstGeom prst="rect">
            <a:avLst/>
          </a:prstGeom>
        </p:spPr>
        <p:txBody>
          <a:bodyPr/>
          <a:lstStyle>
            <a:lvl1pPr algn="r">
              <a:defRPr/>
            </a:lvl1pPr>
          </a:lstStyle>
          <a:p>
            <a:fld id="{8F8C957E-D11D-442A-875E-0647976CE83B}" type="slidenum">
              <a:rPr lang="en-US" smtClean="0">
                <a:solidFill>
                  <a:prstClr val="black"/>
                </a:solidFill>
              </a:rPr>
              <a:pPr/>
              <a:t>‹#›</a:t>
            </a:fld>
            <a:endParaRPr lang="en-US" dirty="0">
              <a:solidFill>
                <a:prstClr val="black"/>
              </a:solidFill>
            </a:endParaRPr>
          </a:p>
        </p:txBody>
      </p:sp>
      <p:sp>
        <p:nvSpPr>
          <p:cNvPr id="7" name="Text Placeholder 30"/>
          <p:cNvSpPr>
            <a:spLocks noGrp="1"/>
          </p:cNvSpPr>
          <p:nvPr>
            <p:ph type="body" sz="quarter" idx="10" hasCustomPrompt="1"/>
          </p:nvPr>
        </p:nvSpPr>
        <p:spPr>
          <a:xfrm>
            <a:off x="377203" y="463520"/>
            <a:ext cx="4829175" cy="5080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solidFill>
                  <a:schemeClr val="tx1">
                    <a:lumMod val="65000"/>
                    <a:lumOff val="3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dirty="0" smtClean="0">
                <a:solidFill>
                  <a:schemeClr val="tx1">
                    <a:lumMod val="65000"/>
                    <a:lumOff val="35000"/>
                  </a:schemeClr>
                </a:solidFill>
              </a:rPr>
              <a:t>(Slide</a:t>
            </a:r>
            <a:r>
              <a:rPr lang="en-US" sz="2400" b="1" baseline="0" dirty="0" smtClean="0">
                <a:solidFill>
                  <a:schemeClr val="tx1">
                    <a:lumMod val="65000"/>
                    <a:lumOff val="35000"/>
                  </a:schemeClr>
                </a:solidFill>
              </a:rPr>
              <a:t> Title)</a:t>
            </a:r>
            <a:endParaRPr lang="en-US" sz="2400" b="1" dirty="0" smtClean="0">
              <a:solidFill>
                <a:schemeClr val="tx1">
                  <a:lumMod val="65000"/>
                  <a:lumOff val="35000"/>
                </a:schemeClr>
              </a:solidFill>
            </a:endParaRPr>
          </a:p>
          <a:p>
            <a:pPr lvl="0"/>
            <a:endParaRPr lang="en-US" dirty="0"/>
          </a:p>
        </p:txBody>
      </p:sp>
      <p:sp>
        <p:nvSpPr>
          <p:cNvPr id="8" name="Text Placeholder 32"/>
          <p:cNvSpPr>
            <a:spLocks noGrp="1"/>
          </p:cNvSpPr>
          <p:nvPr>
            <p:ph type="body" sz="quarter" idx="11" hasCustomPrompt="1"/>
          </p:nvPr>
        </p:nvSpPr>
        <p:spPr>
          <a:xfrm>
            <a:off x="377825" y="261938"/>
            <a:ext cx="4327525" cy="27781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b="1" dirty="0" smtClean="0">
                <a:solidFill>
                  <a:schemeClr val="tx1">
                    <a:lumMod val="65000"/>
                    <a:lumOff val="35000"/>
                  </a:schemeClr>
                </a:solidFill>
              </a:rPr>
              <a:t>(Presentation</a:t>
            </a:r>
            <a:r>
              <a:rPr lang="en-US" sz="1200" b="1" baseline="0" dirty="0" smtClean="0">
                <a:solidFill>
                  <a:schemeClr val="tx1">
                    <a:lumMod val="65000"/>
                    <a:lumOff val="35000"/>
                  </a:schemeClr>
                </a:solidFill>
              </a:rPr>
              <a:t> Title)</a:t>
            </a:r>
            <a:endParaRPr lang="en-US" sz="1200" b="1" dirty="0" smtClean="0">
              <a:solidFill>
                <a:schemeClr val="tx1">
                  <a:lumMod val="65000"/>
                  <a:lumOff val="35000"/>
                </a:schemeClr>
              </a:solidFill>
            </a:endParaRPr>
          </a:p>
          <a:p>
            <a:pPr lvl="0"/>
            <a:endParaRPr lang="en-US" dirty="0"/>
          </a:p>
        </p:txBody>
      </p:sp>
      <p:sp>
        <p:nvSpPr>
          <p:cNvPr id="9" name="Rectangle 8"/>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Tree>
    <p:extLst>
      <p:ext uri="{BB962C8B-B14F-4D97-AF65-F5344CB8AC3E}">
        <p14:creationId xmlns:p14="http://schemas.microsoft.com/office/powerpoint/2010/main" val="2359743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Rectangle 8"/>
          <p:cNvSpPr/>
          <p:nvPr userDrawn="1"/>
        </p:nvSpPr>
        <p:spPr>
          <a:xfrm>
            <a:off x="-36210" y="-82930"/>
            <a:ext cx="12249892" cy="34861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pic>
        <p:nvPicPr>
          <p:cNvPr id="3" name="Picture 2"/>
          <p:cNvPicPr>
            <a:picLocks noChangeAspect="1"/>
          </p:cNvPicPr>
          <p:nvPr userDrawn="1"/>
        </p:nvPicPr>
        <p:blipFill>
          <a:blip r:embed="rId2"/>
          <a:stretch>
            <a:fillRect/>
          </a:stretch>
        </p:blipFill>
        <p:spPr>
          <a:xfrm>
            <a:off x="-40340" y="706608"/>
            <a:ext cx="12254023" cy="6151398"/>
          </a:xfrm>
          <a:prstGeom prst="rect">
            <a:avLst/>
          </a:prstGeom>
        </p:spPr>
      </p:pic>
      <p:sp>
        <p:nvSpPr>
          <p:cNvPr id="13" name="TextBox 12"/>
          <p:cNvSpPr txBox="1"/>
          <p:nvPr userDrawn="1"/>
        </p:nvSpPr>
        <p:spPr>
          <a:xfrm>
            <a:off x="3765167" y="1333019"/>
            <a:ext cx="4720940" cy="300082"/>
          </a:xfrm>
          <a:prstGeom prst="rect">
            <a:avLst/>
          </a:prstGeom>
          <a:solidFill>
            <a:schemeClr val="tx1"/>
          </a:solidFill>
        </p:spPr>
        <p:txBody>
          <a:bodyPr wrap="square" rtlCol="0">
            <a:spAutoFit/>
          </a:bodyPr>
          <a:lstStyle/>
          <a:p>
            <a:pPr algn="ctr"/>
            <a:r>
              <a:rPr lang="en-US" sz="1350" b="1" dirty="0">
                <a:solidFill>
                  <a:srgbClr val="3E699D"/>
                </a:solidFill>
              </a:rPr>
              <a:t>COST ASSESSMENT DATA ENTERPRISE</a:t>
            </a:r>
          </a:p>
        </p:txBody>
      </p:sp>
      <p:cxnSp>
        <p:nvCxnSpPr>
          <p:cNvPr id="7" name="Straight Connector 6"/>
          <p:cNvCxnSpPr/>
          <p:nvPr userDrawn="1"/>
        </p:nvCxnSpPr>
        <p:spPr>
          <a:xfrm flipH="1">
            <a:off x="-110825" y="595839"/>
            <a:ext cx="12357921" cy="5578079"/>
          </a:xfrm>
          <a:prstGeom prst="line">
            <a:avLst/>
          </a:prstGeom>
          <a:ln w="190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H="1" flipV="1">
            <a:off x="-73755" y="595839"/>
            <a:ext cx="12357920" cy="5578079"/>
          </a:xfrm>
          <a:prstGeom prst="line">
            <a:avLst/>
          </a:prstGeom>
          <a:ln w="1905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p:cNvSpPr>
            <a:spLocks noGrp="1"/>
          </p:cNvSpPr>
          <p:nvPr>
            <p:ph type="body" sz="quarter" idx="10" hasCustomPrompt="1"/>
          </p:nvPr>
        </p:nvSpPr>
        <p:spPr>
          <a:xfrm>
            <a:off x="-27160" y="1991383"/>
            <a:ext cx="12248661" cy="1722513"/>
          </a:xfrm>
          <a:prstGeom prst="rect">
            <a:avLst/>
          </a:prstGeom>
          <a:solidFill>
            <a:schemeClr val="tx1">
              <a:alpha val="60000"/>
            </a:schemeClr>
          </a:solidFill>
        </p:spPr>
        <p:txBody>
          <a:bodyPr anchor="ctr" anchorCtr="0">
            <a:normAutofit/>
          </a:bodyPr>
          <a:lstStyle>
            <a:lvl1pPr marL="0" indent="0" algn="ctr">
              <a:buNone/>
              <a:defRPr sz="3000">
                <a:solidFill>
                  <a:schemeClr val="bg1"/>
                </a:solidFill>
              </a:defRPr>
            </a:lvl1pPr>
          </a:lstStyle>
          <a:p>
            <a:pPr lvl="0"/>
            <a:r>
              <a:rPr lang="en-US" dirty="0"/>
              <a:t>(Title)</a:t>
            </a:r>
          </a:p>
        </p:txBody>
      </p:sp>
      <p:sp>
        <p:nvSpPr>
          <p:cNvPr id="10" name="Text Placeholder 4"/>
          <p:cNvSpPr>
            <a:spLocks noGrp="1"/>
          </p:cNvSpPr>
          <p:nvPr>
            <p:ph type="body" sz="quarter" idx="11" hasCustomPrompt="1"/>
          </p:nvPr>
        </p:nvSpPr>
        <p:spPr>
          <a:xfrm>
            <a:off x="449391" y="4804253"/>
            <a:ext cx="3739661" cy="1722513"/>
          </a:xfrm>
          <a:prstGeom prst="rect">
            <a:avLst/>
          </a:prstGeom>
          <a:solidFill>
            <a:schemeClr val="tx1">
              <a:alpha val="60000"/>
            </a:schemeClr>
          </a:solidFill>
        </p:spPr>
        <p:txBody>
          <a:bodyPr anchor="ctr" anchorCtr="0">
            <a:normAutofit/>
          </a:bodyPr>
          <a:lstStyle>
            <a:lvl1pPr marL="0" indent="0" algn="ctr">
              <a:buNone/>
              <a:defRPr sz="1500" baseline="0">
                <a:solidFill>
                  <a:schemeClr val="bg1"/>
                </a:solidFill>
              </a:defRPr>
            </a:lvl1pPr>
          </a:lstStyle>
          <a:p>
            <a:pPr lvl="0"/>
            <a:r>
              <a:rPr lang="en-US" dirty="0"/>
              <a:t>Presenter Name</a:t>
            </a:r>
          </a:p>
          <a:p>
            <a:pPr lvl="0"/>
            <a:r>
              <a:rPr lang="en-US" dirty="0"/>
              <a:t>Email, (XXX) XXX-XXXX</a:t>
            </a:r>
          </a:p>
        </p:txBody>
      </p:sp>
      <p:pic>
        <p:nvPicPr>
          <p:cNvPr id="11" name="Picture 10"/>
          <p:cNvPicPr>
            <a:picLocks noChangeAspect="1"/>
          </p:cNvPicPr>
          <p:nvPr userDrawn="1"/>
        </p:nvPicPr>
        <p:blipFill>
          <a:blip r:embed="rId3"/>
          <a:stretch>
            <a:fillRect/>
          </a:stretch>
        </p:blipFill>
        <p:spPr>
          <a:xfrm>
            <a:off x="4485788" y="94895"/>
            <a:ext cx="3279696" cy="1116490"/>
          </a:xfrm>
          <a:prstGeom prst="rect">
            <a:avLst/>
          </a:prstGeom>
        </p:spPr>
      </p:pic>
    </p:spTree>
    <p:extLst>
      <p:ext uri="{BB962C8B-B14F-4D97-AF65-F5344CB8AC3E}">
        <p14:creationId xmlns:p14="http://schemas.microsoft.com/office/powerpoint/2010/main" val="333676734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9" name="Rectangle 8"/>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4"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3656324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6"/>
          <p:cNvSpPr/>
          <p:nvPr userDrawn="1"/>
        </p:nvSpPr>
        <p:spPr>
          <a:xfrm>
            <a:off x="-57148" y="-89808"/>
            <a:ext cx="4645479" cy="6988628"/>
          </a:xfrm>
          <a:custGeom>
            <a:avLst/>
            <a:gdLst>
              <a:gd name="connsiteX0" fmla="*/ 4645479 w 4645479"/>
              <a:gd name="connsiteY0" fmla="*/ 65314 h 6988628"/>
              <a:gd name="connsiteX1" fmla="*/ 4645479 w 4645479"/>
              <a:gd name="connsiteY1" fmla="*/ 65314 h 6988628"/>
              <a:gd name="connsiteX2" fmla="*/ 2465614 w 4645479"/>
              <a:gd name="connsiteY2" fmla="*/ 6955971 h 6988628"/>
              <a:gd name="connsiteX3" fmla="*/ 0 w 4645479"/>
              <a:gd name="connsiteY3" fmla="*/ 6988628 h 6988628"/>
              <a:gd name="connsiteX4" fmla="*/ 32657 w 4645479"/>
              <a:gd name="connsiteY4" fmla="*/ 0 h 6988628"/>
              <a:gd name="connsiteX5" fmla="*/ 4645479 w 4645479"/>
              <a:gd name="connsiteY5" fmla="*/ 65314 h 6988628"/>
              <a:gd name="connsiteX0" fmla="*/ 4645479 w 4645479"/>
              <a:gd name="connsiteY0" fmla="*/ 65314 h 6988628"/>
              <a:gd name="connsiteX1" fmla="*/ 4645479 w 4645479"/>
              <a:gd name="connsiteY1" fmla="*/ 65314 h 6988628"/>
              <a:gd name="connsiteX2" fmla="*/ 2939143 w 4645479"/>
              <a:gd name="connsiteY2" fmla="*/ 6972299 h 6988628"/>
              <a:gd name="connsiteX3" fmla="*/ 0 w 4645479"/>
              <a:gd name="connsiteY3" fmla="*/ 6988628 h 6988628"/>
              <a:gd name="connsiteX4" fmla="*/ 32657 w 4645479"/>
              <a:gd name="connsiteY4" fmla="*/ 0 h 6988628"/>
              <a:gd name="connsiteX5" fmla="*/ 4645479 w 4645479"/>
              <a:gd name="connsiteY5" fmla="*/ 65314 h 698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5479" h="6988628">
                <a:moveTo>
                  <a:pt x="4645479" y="65314"/>
                </a:moveTo>
                <a:lnTo>
                  <a:pt x="4645479" y="65314"/>
                </a:lnTo>
                <a:lnTo>
                  <a:pt x="2939143" y="6972299"/>
                </a:lnTo>
                <a:lnTo>
                  <a:pt x="0" y="6988628"/>
                </a:lnTo>
                <a:lnTo>
                  <a:pt x="32657" y="0"/>
                </a:lnTo>
                <a:lnTo>
                  <a:pt x="4645479" y="6531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5"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6"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1497759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Picture Placeholder 9"/>
          <p:cNvSpPr>
            <a:spLocks noGrp="1"/>
          </p:cNvSpPr>
          <p:nvPr>
            <p:ph type="pic" sz="quarter" idx="13"/>
          </p:nvPr>
        </p:nvSpPr>
        <p:spPr>
          <a:xfrm>
            <a:off x="-32656" y="-89808"/>
            <a:ext cx="4613275" cy="6947808"/>
          </a:xfrm>
          <a:custGeom>
            <a:avLst/>
            <a:gdLst>
              <a:gd name="connsiteX0" fmla="*/ 8165 w 4613275"/>
              <a:gd name="connsiteY0" fmla="*/ 0 h 6947808"/>
              <a:gd name="connsiteX1" fmla="*/ 4613275 w 4613275"/>
              <a:gd name="connsiteY1" fmla="*/ 65205 h 6947808"/>
              <a:gd name="connsiteX2" fmla="*/ 4613275 w 4613275"/>
              <a:gd name="connsiteY2" fmla="*/ 96531 h 6947808"/>
              <a:gd name="connsiteX3" fmla="*/ 2920701 w 4613275"/>
              <a:gd name="connsiteY3" fmla="*/ 6947808 h 6947808"/>
              <a:gd name="connsiteX4" fmla="*/ 0 w 4613275"/>
              <a:gd name="connsiteY4" fmla="*/ 6947808 h 6947808"/>
              <a:gd name="connsiteX5" fmla="*/ 0 w 4613275"/>
              <a:gd name="connsiteY5" fmla="*/ 1747331 h 694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6947808">
                <a:moveTo>
                  <a:pt x="8165" y="0"/>
                </a:moveTo>
                <a:lnTo>
                  <a:pt x="4613275" y="65205"/>
                </a:lnTo>
                <a:lnTo>
                  <a:pt x="4613275" y="96531"/>
                </a:lnTo>
                <a:lnTo>
                  <a:pt x="2920701" y="6947808"/>
                </a:lnTo>
                <a:lnTo>
                  <a:pt x="0" y="6947808"/>
                </a:lnTo>
                <a:lnTo>
                  <a:pt x="0" y="1747331"/>
                </a:lnTo>
                <a:close/>
              </a:path>
            </a:pathLst>
          </a:custGeom>
        </p:spPr>
        <p:txBody>
          <a:bodyPr wrap="square">
            <a:noAutofit/>
          </a:bodyPr>
          <a:lstStyle/>
          <a:p>
            <a:r>
              <a:rPr lang="en-US" dirty="0" smtClean="0"/>
              <a:t>Click icon to add picture</a:t>
            </a:r>
            <a:endParaRPr lang="en-US" dirty="0"/>
          </a:p>
        </p:txBody>
      </p:sp>
      <p:sp>
        <p:nvSpPr>
          <p:cNvPr id="14"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778929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Freeform 13"/>
          <p:cNvSpPr/>
          <p:nvPr userDrawn="1"/>
        </p:nvSpPr>
        <p:spPr>
          <a:xfrm>
            <a:off x="2865664" y="-32658"/>
            <a:ext cx="9364436" cy="6915149"/>
          </a:xfrm>
          <a:custGeom>
            <a:avLst/>
            <a:gdLst>
              <a:gd name="connsiteX0" fmla="*/ 2188029 w 9829800"/>
              <a:gd name="connsiteY0" fmla="*/ 8164 h 6915150"/>
              <a:gd name="connsiteX1" fmla="*/ 0 w 9829800"/>
              <a:gd name="connsiteY1" fmla="*/ 6915150 h 6915150"/>
              <a:gd name="connsiteX2" fmla="*/ 9829800 w 9829800"/>
              <a:gd name="connsiteY2" fmla="*/ 6906986 h 6915150"/>
              <a:gd name="connsiteX3" fmla="*/ 9813471 w 9829800"/>
              <a:gd name="connsiteY3" fmla="*/ 0 h 6915150"/>
              <a:gd name="connsiteX4" fmla="*/ 2188029 w 9829800"/>
              <a:gd name="connsiteY4" fmla="*/ 8164 h 6915150"/>
              <a:gd name="connsiteX0" fmla="*/ 2171700 w 9829800"/>
              <a:gd name="connsiteY0" fmla="*/ 8164 h 6915150"/>
              <a:gd name="connsiteX1" fmla="*/ 0 w 9829800"/>
              <a:gd name="connsiteY1" fmla="*/ 6915150 h 6915150"/>
              <a:gd name="connsiteX2" fmla="*/ 9829800 w 9829800"/>
              <a:gd name="connsiteY2" fmla="*/ 6906986 h 6915150"/>
              <a:gd name="connsiteX3" fmla="*/ 9813471 w 9829800"/>
              <a:gd name="connsiteY3" fmla="*/ 0 h 6915150"/>
              <a:gd name="connsiteX4" fmla="*/ 2171700 w 9829800"/>
              <a:gd name="connsiteY4" fmla="*/ 8164 h 6915150"/>
              <a:gd name="connsiteX0" fmla="*/ 1624693 w 9282793"/>
              <a:gd name="connsiteY0" fmla="*/ 8164 h 6931478"/>
              <a:gd name="connsiteX1" fmla="*/ 0 w 9282793"/>
              <a:gd name="connsiteY1" fmla="*/ 6931478 h 6931478"/>
              <a:gd name="connsiteX2" fmla="*/ 9282793 w 9282793"/>
              <a:gd name="connsiteY2" fmla="*/ 6906986 h 6931478"/>
              <a:gd name="connsiteX3" fmla="*/ 9266464 w 9282793"/>
              <a:gd name="connsiteY3" fmla="*/ 0 h 6931478"/>
              <a:gd name="connsiteX4" fmla="*/ 1624693 w 9282793"/>
              <a:gd name="connsiteY4" fmla="*/ 8164 h 6931478"/>
              <a:gd name="connsiteX0" fmla="*/ 1706336 w 9364436"/>
              <a:gd name="connsiteY0" fmla="*/ 8164 h 6915149"/>
              <a:gd name="connsiteX1" fmla="*/ 0 w 9364436"/>
              <a:gd name="connsiteY1" fmla="*/ 6915149 h 6915149"/>
              <a:gd name="connsiteX2" fmla="*/ 9364436 w 9364436"/>
              <a:gd name="connsiteY2" fmla="*/ 6906986 h 6915149"/>
              <a:gd name="connsiteX3" fmla="*/ 9348107 w 9364436"/>
              <a:gd name="connsiteY3" fmla="*/ 0 h 6915149"/>
              <a:gd name="connsiteX4" fmla="*/ 1706336 w 9364436"/>
              <a:gd name="connsiteY4" fmla="*/ 8164 h 691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4436" h="6915149">
                <a:moveTo>
                  <a:pt x="1706336" y="8164"/>
                </a:moveTo>
                <a:lnTo>
                  <a:pt x="0" y="6915149"/>
                </a:lnTo>
                <a:lnTo>
                  <a:pt x="9364436" y="6906986"/>
                </a:lnTo>
                <a:lnTo>
                  <a:pt x="9348107" y="0"/>
                </a:lnTo>
                <a:lnTo>
                  <a:pt x="1706336" y="8164"/>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lvl1pPr>
              <a:defRPr>
                <a:solidFill>
                  <a:schemeClr val="bg1">
                    <a:lumMod val="95000"/>
                  </a:schemeClr>
                </a:solidFill>
              </a:defRPr>
            </a:lvl1pPr>
          </a:lstStyle>
          <a:p>
            <a:fld id="{8F8C957E-D11D-442A-875E-0647976CE83B}" type="slidenum">
              <a:rPr lang="en-US" smtClean="0"/>
              <a:pPr/>
              <a:t>‹#›</a:t>
            </a:fld>
            <a:endParaRPr lang="en-US" dirty="0"/>
          </a:p>
        </p:txBody>
      </p:sp>
      <p:sp>
        <p:nvSpPr>
          <p:cNvPr id="13"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293169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14" name="Picture Placeholder 11"/>
          <p:cNvSpPr>
            <a:spLocks noGrp="1"/>
          </p:cNvSpPr>
          <p:nvPr>
            <p:ph type="pic" sz="quarter" idx="13"/>
          </p:nvPr>
        </p:nvSpPr>
        <p:spPr>
          <a:xfrm>
            <a:off x="2865832" y="-32635"/>
            <a:ext cx="9326168" cy="6914448"/>
          </a:xfrm>
          <a:custGeom>
            <a:avLst/>
            <a:gdLst>
              <a:gd name="connsiteX0" fmla="*/ 9326168 w 9326168"/>
              <a:gd name="connsiteY0" fmla="*/ 0 h 6914448"/>
              <a:gd name="connsiteX1" fmla="*/ 9326168 w 9326168"/>
              <a:gd name="connsiteY1" fmla="*/ 6906996 h 6914448"/>
              <a:gd name="connsiteX2" fmla="*/ 777611 w 9326168"/>
              <a:gd name="connsiteY2" fmla="*/ 6914448 h 6914448"/>
              <a:gd name="connsiteX3" fmla="*/ 0 w 9326168"/>
              <a:gd name="connsiteY3" fmla="*/ 6914448 h 6914448"/>
              <a:gd name="connsiteX4" fmla="*/ 1706168 w 9326168"/>
              <a:gd name="connsiteY4" fmla="*/ 8141 h 6914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6168" h="6914448">
                <a:moveTo>
                  <a:pt x="9326168" y="0"/>
                </a:moveTo>
                <a:lnTo>
                  <a:pt x="9326168" y="6906996"/>
                </a:lnTo>
                <a:lnTo>
                  <a:pt x="777611" y="6914448"/>
                </a:lnTo>
                <a:lnTo>
                  <a:pt x="0" y="6914448"/>
                </a:lnTo>
                <a:lnTo>
                  <a:pt x="1706168" y="8141"/>
                </a:lnTo>
                <a:close/>
              </a:path>
            </a:pathLst>
          </a:custGeom>
        </p:spPr>
        <p:txBody>
          <a:bodyPr wrap="square">
            <a:noAutofit/>
          </a:bodyPr>
          <a:lstStyle/>
          <a:p>
            <a:r>
              <a:rPr lang="en-US" smtClean="0"/>
              <a:t>Click icon to add picture</a:t>
            </a:r>
            <a:endParaRPr lang="en-US"/>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3" name="Text Placeholder 2"/>
          <p:cNvSpPr>
            <a:spLocks noGrp="1"/>
          </p:cNvSpPr>
          <p:nvPr>
            <p:ph type="body" sz="quarter" idx="14" hasCustomPrompt="1"/>
          </p:nvPr>
        </p:nvSpPr>
        <p:spPr>
          <a:xfrm>
            <a:off x="377203" y="464009"/>
            <a:ext cx="4829175" cy="500047"/>
          </a:xfrm>
          <a:prstGeom prst="rect">
            <a:avLst/>
          </a:prstGeom>
        </p:spPr>
        <p:txBody>
          <a:bodyPr/>
          <a:lstStyle>
            <a:lvl1pPr marL="0" indent="0">
              <a:buNone/>
              <a:defRPr sz="2400" baseline="0">
                <a:solidFill>
                  <a:schemeClr val="tx1">
                    <a:lumMod val="65000"/>
                    <a:lumOff val="35000"/>
                  </a:schemeClr>
                </a:solidFill>
              </a:defRPr>
            </a:lvl1pPr>
          </a:lstStyle>
          <a:p>
            <a:pPr lvl="0"/>
            <a:r>
              <a:rPr lang="en-US" dirty="0" smtClean="0"/>
              <a:t>(Slide Title)</a:t>
            </a:r>
            <a:endParaRPr lang="en-US" dirty="0"/>
          </a:p>
        </p:txBody>
      </p:sp>
      <p:sp>
        <p:nvSpPr>
          <p:cNvPr id="15" name="Text Placeholder 4"/>
          <p:cNvSpPr>
            <a:spLocks noGrp="1"/>
          </p:cNvSpPr>
          <p:nvPr>
            <p:ph type="body" sz="quarter" idx="15" hasCustomPrompt="1"/>
          </p:nvPr>
        </p:nvSpPr>
        <p:spPr>
          <a:xfrm>
            <a:off x="377203" y="261938"/>
            <a:ext cx="4327525" cy="277812"/>
          </a:xfrm>
          <a:prstGeom prst="rect">
            <a:avLst/>
          </a:prstGeom>
        </p:spPr>
        <p:txBody>
          <a:bodyPr/>
          <a:lstStyle>
            <a:lvl1pPr marL="0" indent="0">
              <a:buNone/>
              <a:defRPr sz="1200" baseline="0">
                <a:solidFill>
                  <a:schemeClr val="tx1">
                    <a:lumMod val="65000"/>
                    <a:lumOff val="35000"/>
                  </a:schemeClr>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22960038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13" name="Freeform 12"/>
          <p:cNvSpPr/>
          <p:nvPr userDrawn="1"/>
        </p:nvSpPr>
        <p:spPr>
          <a:xfrm>
            <a:off x="-24493" y="-24492"/>
            <a:ext cx="6809014" cy="6915149"/>
          </a:xfrm>
          <a:custGeom>
            <a:avLst/>
            <a:gdLst>
              <a:gd name="connsiteX0" fmla="*/ 7576457 w 7576457"/>
              <a:gd name="connsiteY0" fmla="*/ 0 h 6915150"/>
              <a:gd name="connsiteX1" fmla="*/ 5388429 w 7576457"/>
              <a:gd name="connsiteY1" fmla="*/ 6898821 h 6915150"/>
              <a:gd name="connsiteX2" fmla="*/ 8164 w 7576457"/>
              <a:gd name="connsiteY2" fmla="*/ 6915150 h 6915150"/>
              <a:gd name="connsiteX3" fmla="*/ 0 w 7576457"/>
              <a:gd name="connsiteY3" fmla="*/ 16328 h 6915150"/>
              <a:gd name="connsiteX4" fmla="*/ 7576457 w 7576457"/>
              <a:gd name="connsiteY4" fmla="*/ 0 h 6915150"/>
              <a:gd name="connsiteX0" fmla="*/ 7576457 w 7576457"/>
              <a:gd name="connsiteY0" fmla="*/ 0 h 6931478"/>
              <a:gd name="connsiteX1" fmla="*/ 4947557 w 7576457"/>
              <a:gd name="connsiteY1" fmla="*/ 6931478 h 6931478"/>
              <a:gd name="connsiteX2" fmla="*/ 8164 w 7576457"/>
              <a:gd name="connsiteY2" fmla="*/ 6915150 h 6931478"/>
              <a:gd name="connsiteX3" fmla="*/ 0 w 7576457"/>
              <a:gd name="connsiteY3" fmla="*/ 16328 h 6931478"/>
              <a:gd name="connsiteX4" fmla="*/ 7576457 w 7576457"/>
              <a:gd name="connsiteY4" fmla="*/ 0 h 6931478"/>
              <a:gd name="connsiteX0" fmla="*/ 6809014 w 6809014"/>
              <a:gd name="connsiteY0" fmla="*/ 0 h 6923313"/>
              <a:gd name="connsiteX1" fmla="*/ 4947557 w 6809014"/>
              <a:gd name="connsiteY1" fmla="*/ 6923313 h 6923313"/>
              <a:gd name="connsiteX2" fmla="*/ 8164 w 6809014"/>
              <a:gd name="connsiteY2" fmla="*/ 6906985 h 6923313"/>
              <a:gd name="connsiteX3" fmla="*/ 0 w 6809014"/>
              <a:gd name="connsiteY3" fmla="*/ 8163 h 6923313"/>
              <a:gd name="connsiteX4" fmla="*/ 6809014 w 6809014"/>
              <a:gd name="connsiteY4" fmla="*/ 0 h 6923313"/>
              <a:gd name="connsiteX0" fmla="*/ 6809014 w 6809014"/>
              <a:gd name="connsiteY0" fmla="*/ 0 h 6915149"/>
              <a:gd name="connsiteX1" fmla="*/ 5086349 w 6809014"/>
              <a:gd name="connsiteY1" fmla="*/ 6915149 h 6915149"/>
              <a:gd name="connsiteX2" fmla="*/ 8164 w 6809014"/>
              <a:gd name="connsiteY2" fmla="*/ 6906985 h 6915149"/>
              <a:gd name="connsiteX3" fmla="*/ 0 w 6809014"/>
              <a:gd name="connsiteY3" fmla="*/ 8163 h 6915149"/>
              <a:gd name="connsiteX4" fmla="*/ 6809014 w 6809014"/>
              <a:gd name="connsiteY4" fmla="*/ 0 h 6915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014" h="6915149">
                <a:moveTo>
                  <a:pt x="6809014" y="0"/>
                </a:moveTo>
                <a:lnTo>
                  <a:pt x="5086349" y="6915149"/>
                </a:lnTo>
                <a:lnTo>
                  <a:pt x="8164" y="6906985"/>
                </a:lnTo>
                <a:cubicBezTo>
                  <a:pt x="5443" y="4607378"/>
                  <a:pt x="2721" y="2307770"/>
                  <a:pt x="0" y="8163"/>
                </a:cubicBezTo>
                <a:lnTo>
                  <a:pt x="6809014"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grayscl/>
            <a:extLst>
              <a:ext uri="{28A0092B-C50C-407E-A947-70E740481C1C}">
                <a14:useLocalDpi xmlns:a14="http://schemas.microsoft.com/office/drawing/2010/main" val="0"/>
              </a:ext>
            </a:extLst>
          </a:blip>
          <a:stretch>
            <a:fillRect/>
          </a:stretch>
        </p:blipFill>
        <p:spPr>
          <a:xfrm>
            <a:off x="10353044" y="213834"/>
            <a:ext cx="1629817" cy="589312"/>
          </a:xfrm>
          <a:prstGeom prst="rect">
            <a:avLst/>
          </a:prstGeom>
        </p:spPr>
      </p:pic>
      <p:sp>
        <p:nvSpPr>
          <p:cNvPr id="11" name="Rectangle 10"/>
          <p:cNvSpPr/>
          <p:nvPr userDrawn="1"/>
        </p:nvSpPr>
        <p:spPr>
          <a:xfrm>
            <a:off x="257908" y="261938"/>
            <a:ext cx="119295" cy="57246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Slide Number Placeholder 5"/>
          <p:cNvSpPr>
            <a:spLocks noGrp="1"/>
          </p:cNvSpPr>
          <p:nvPr>
            <p:ph type="sldNum" sz="quarter" idx="12"/>
          </p:nvPr>
        </p:nvSpPr>
        <p:spPr>
          <a:xfrm>
            <a:off x="11582400" y="6381750"/>
            <a:ext cx="499532" cy="365125"/>
          </a:xfrm>
          <a:prstGeom prst="rect">
            <a:avLst/>
          </a:prstGeom>
        </p:spPr>
        <p:txBody>
          <a:bodyPr/>
          <a:lstStyle/>
          <a:p>
            <a:fld id="{8F8C957E-D11D-442A-875E-0647976CE83B}" type="slidenum">
              <a:rPr lang="en-US" smtClean="0"/>
              <a:t>‹#›</a:t>
            </a:fld>
            <a:endParaRPr lang="en-US"/>
          </a:p>
        </p:txBody>
      </p:sp>
      <p:sp>
        <p:nvSpPr>
          <p:cNvPr id="16" name="Text Placeholder 2"/>
          <p:cNvSpPr>
            <a:spLocks noGrp="1"/>
          </p:cNvSpPr>
          <p:nvPr>
            <p:ph type="body" sz="quarter" idx="13" hasCustomPrompt="1"/>
          </p:nvPr>
        </p:nvSpPr>
        <p:spPr>
          <a:xfrm>
            <a:off x="377203" y="464009"/>
            <a:ext cx="4829175" cy="500047"/>
          </a:xfrm>
          <a:prstGeom prst="rect">
            <a:avLst/>
          </a:prstGeom>
        </p:spPr>
        <p:txBody>
          <a:bodyPr/>
          <a:lstStyle>
            <a:lvl1pPr marL="0" indent="0">
              <a:buNone/>
              <a:defRPr sz="2400" baseline="0">
                <a:solidFill>
                  <a:schemeClr val="bg1"/>
                </a:solidFill>
              </a:defRPr>
            </a:lvl1pPr>
          </a:lstStyle>
          <a:p>
            <a:pPr lvl="0"/>
            <a:r>
              <a:rPr lang="en-US" dirty="0" smtClean="0"/>
              <a:t>(Slide Title)</a:t>
            </a:r>
            <a:endParaRPr lang="en-US" dirty="0"/>
          </a:p>
        </p:txBody>
      </p:sp>
      <p:sp>
        <p:nvSpPr>
          <p:cNvPr id="17" name="Text Placeholder 4"/>
          <p:cNvSpPr>
            <a:spLocks noGrp="1"/>
          </p:cNvSpPr>
          <p:nvPr>
            <p:ph type="body" sz="quarter" idx="14" hasCustomPrompt="1"/>
          </p:nvPr>
        </p:nvSpPr>
        <p:spPr>
          <a:xfrm>
            <a:off x="377203" y="261938"/>
            <a:ext cx="4327525" cy="277812"/>
          </a:xfrm>
          <a:prstGeom prst="rect">
            <a:avLst/>
          </a:prstGeom>
        </p:spPr>
        <p:txBody>
          <a:bodyPr/>
          <a:lstStyle>
            <a:lvl1pPr marL="0" indent="0">
              <a:buNone/>
              <a:defRPr sz="1200" baseline="0">
                <a:solidFill>
                  <a:schemeClr val="bg1"/>
                </a:solidFill>
              </a:defRPr>
            </a:lvl1pPr>
          </a:lstStyle>
          <a:p>
            <a:pPr lvl="0"/>
            <a:r>
              <a:rPr lang="en-US" dirty="0" smtClean="0"/>
              <a:t>(Presentation Title)</a:t>
            </a:r>
            <a:endParaRPr lang="en-US" dirty="0"/>
          </a:p>
        </p:txBody>
      </p:sp>
    </p:spTree>
    <p:extLst>
      <p:ext uri="{BB962C8B-B14F-4D97-AF65-F5344CB8AC3E}">
        <p14:creationId xmlns:p14="http://schemas.microsoft.com/office/powerpoint/2010/main" val="174487076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704296"/>
      </p:ext>
    </p:extLst>
  </p:cSld>
  <p:clrMap bg1="lt1" tx1="dk1" bg2="lt2" tx2="dk2" accent1="accent1" accent2="accent2" accent3="accent3" accent4="accent4" accent5="accent5" accent6="accent6" hlink="hlink" folHlink="folHlink"/>
  <p:sldLayoutIdLst>
    <p:sldLayoutId id="2147483688" r:id="rId1"/>
    <p:sldLayoutId id="2147483687" r:id="rId2"/>
    <p:sldLayoutId id="2147483649" r:id="rId3"/>
    <p:sldLayoutId id="2147483650" r:id="rId4"/>
    <p:sldLayoutId id="2147483651"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 id="2147483675" r:id="rId21"/>
    <p:sldLayoutId id="2147483676" r:id="rId22"/>
    <p:sldLayoutId id="2147483677" r:id="rId23"/>
    <p:sldLayoutId id="2147483678" r:id="rId24"/>
    <p:sldLayoutId id="2147483679" r:id="rId25"/>
    <p:sldLayoutId id="2147483680" r:id="rId26"/>
    <p:sldLayoutId id="2147483681" r:id="rId27"/>
    <p:sldLayoutId id="2147483689" r:id="rId28"/>
    <p:sldLayoutId id="2147483690" r:id="rId29"/>
    <p:sldLayoutId id="2147483691" r:id="rId30"/>
    <p:sldLayoutId id="2147483692" r:id="rId31"/>
    <p:sldLayoutId id="2147483693" r:id="rId3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slide" Target="slide6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ade.osd.mil/policy/cdrl" TargetMode="External"/><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31.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31.xml"/><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1.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11.png"/><Relationship Id="rId5" Type="http://schemas.openxmlformats.org/officeDocument/2006/relationships/image" Target="../media/image67.png"/><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71.emf"/><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4.emf"/><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7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em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400" dirty="0" smtClean="0"/>
              <a:t>Technical Data Reporting Implementation</a:t>
            </a:r>
          </a:p>
          <a:p>
            <a:r>
              <a:rPr lang="en-US" sz="2800" dirty="0" smtClean="0"/>
              <a:t>February 2021</a:t>
            </a:r>
            <a:endParaRPr lang="en-US" sz="2800" dirty="0"/>
          </a:p>
        </p:txBody>
      </p:sp>
    </p:spTree>
    <p:extLst>
      <p:ext uri="{BB962C8B-B14F-4D97-AF65-F5344CB8AC3E}">
        <p14:creationId xmlns:p14="http://schemas.microsoft.com/office/powerpoint/2010/main" val="3277886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smtClean="0"/>
              <a:t>Minimize Duplication of Deliveries</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935294"/>
            <a:ext cx="11519522"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Review other Contractual CDRL Requirements to Minimize Duplication</a:t>
            </a:r>
          </a:p>
        </p:txBody>
      </p:sp>
      <p:pic>
        <p:nvPicPr>
          <p:cNvPr id="48" name="Picture 47"/>
          <p:cNvPicPr>
            <a:picLocks noChangeAspect="1"/>
          </p:cNvPicPr>
          <p:nvPr/>
        </p:nvPicPr>
        <p:blipFill rotWithShape="1">
          <a:blip r:embed="rId2"/>
          <a:srcRect r="13181"/>
          <a:stretch/>
        </p:blipFill>
        <p:spPr>
          <a:xfrm>
            <a:off x="7443445" y="1916849"/>
            <a:ext cx="4021061" cy="2917182"/>
          </a:xfrm>
          <a:prstGeom prst="rect">
            <a:avLst/>
          </a:prstGeom>
        </p:spPr>
      </p:pic>
      <p:sp>
        <p:nvSpPr>
          <p:cNvPr id="49" name="Rectangle 3"/>
          <p:cNvSpPr txBox="1">
            <a:spLocks noChangeArrowheads="1"/>
          </p:cNvSpPr>
          <p:nvPr/>
        </p:nvSpPr>
        <p:spPr bwMode="auto">
          <a:xfrm>
            <a:off x="961938" y="1573212"/>
            <a:ext cx="7772400" cy="4530725"/>
          </a:xfrm>
          <a:prstGeom prst="rect">
            <a:avLst/>
          </a:prstGeom>
          <a:noFill/>
          <a:ln w="9525">
            <a:noFill/>
            <a:miter lim="800000"/>
            <a:headEnd/>
            <a:tailEnd/>
          </a:ln>
        </p:spPr>
        <p:txBody>
          <a:bodyPr vert="horz" wrap="square" lIns="91322" tIns="45660" rIns="91322" bIns="45660" numCol="1" anchor="t" anchorCtr="0" compatLnSpc="1">
            <a:prstTxWarp prst="textNoShape">
              <a:avLst/>
            </a:prstTxWarp>
          </a:bodyPr>
          <a:lstStyle>
            <a:lvl1pPr marL="342452" indent="-342452"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1976" indent="-285378"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1502" indent="-228302"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598102" indent="-22830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4705" indent="-228302"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1304" indent="-228302" algn="l" defTabSz="91320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906" indent="-228302" algn="l" defTabSz="91320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505" indent="-228302" algn="l" defTabSz="91320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108" indent="-228302" algn="l" defTabSz="91320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400" dirty="0" smtClean="0">
                <a:solidFill>
                  <a:schemeClr val="tx1">
                    <a:lumMod val="75000"/>
                    <a:lumOff val="25000"/>
                  </a:schemeClr>
                </a:solidFill>
                <a:latin typeface="+mn-lt"/>
              </a:rPr>
              <a:t>Applicable Data Items</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DI-MGMT-81650 </a:t>
            </a:r>
            <a:r>
              <a:rPr lang="en-US" sz="2000" dirty="0">
                <a:solidFill>
                  <a:schemeClr val="tx1">
                    <a:lumMod val="75000"/>
                    <a:lumOff val="25000"/>
                  </a:schemeClr>
                </a:solidFill>
                <a:latin typeface="+mn-lt"/>
              </a:rPr>
              <a:t>IMS</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DI-GDRQ-81230 Mass props Status report</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DI-GDRQ-81223 Schematic Block Diagram</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DI-QCIC-80553A Acceptance test plan</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DI-ADMN-81373 Presentation Material</a:t>
            </a:r>
            <a:r>
              <a:rPr lang="en-US" sz="1800" dirty="0" smtClean="0">
                <a:solidFill>
                  <a:schemeClr val="tx1">
                    <a:lumMod val="75000"/>
                    <a:lumOff val="25000"/>
                  </a:schemeClr>
                </a:solidFill>
                <a:latin typeface="+mn-lt"/>
              </a:rPr>
              <a:t> </a:t>
            </a:r>
            <a:r>
              <a:rPr lang="en-US" sz="2000" dirty="0" smtClean="0">
                <a:solidFill>
                  <a:schemeClr val="tx1">
                    <a:lumMod val="75000"/>
                    <a:lumOff val="25000"/>
                  </a:schemeClr>
                </a:solidFill>
                <a:latin typeface="+mn-lt"/>
              </a:rPr>
              <a:t>PDR Reports</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DI-ADMN-81373 Presentation Material</a:t>
            </a:r>
            <a:r>
              <a:rPr lang="en-US" sz="1800" dirty="0" smtClean="0">
                <a:solidFill>
                  <a:schemeClr val="tx1">
                    <a:lumMod val="75000"/>
                    <a:lumOff val="25000"/>
                  </a:schemeClr>
                </a:solidFill>
                <a:latin typeface="+mn-lt"/>
              </a:rPr>
              <a:t> </a:t>
            </a:r>
            <a:r>
              <a:rPr lang="en-US" sz="2000" dirty="0" smtClean="0">
                <a:solidFill>
                  <a:schemeClr val="tx1">
                    <a:lumMod val="75000"/>
                    <a:lumOff val="25000"/>
                  </a:schemeClr>
                </a:solidFill>
                <a:latin typeface="+mn-lt"/>
              </a:rPr>
              <a:t>CDR Reports</a:t>
            </a:r>
          </a:p>
          <a:p>
            <a:pPr marL="0" indent="0">
              <a:lnSpc>
                <a:spcPct val="90000"/>
              </a:lnSpc>
              <a:buNone/>
            </a:pPr>
            <a:r>
              <a:rPr lang="en-US" sz="2200" dirty="0" smtClean="0">
                <a:solidFill>
                  <a:schemeClr val="tx1">
                    <a:lumMod val="75000"/>
                    <a:lumOff val="25000"/>
                  </a:schemeClr>
                </a:solidFill>
                <a:latin typeface="+mn-lt"/>
              </a:rPr>
              <a:t>Other Technical Data required</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Specifications </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System Description document</a:t>
            </a:r>
          </a:p>
          <a:p>
            <a:pPr lvl="1">
              <a:lnSpc>
                <a:spcPct val="90000"/>
              </a:lnSpc>
              <a:buFont typeface="Calibri" panose="020F0502020204030204" pitchFamily="34" charset="0"/>
              <a:buChar char="›"/>
            </a:pPr>
            <a:r>
              <a:rPr lang="en-US" sz="2000" dirty="0" smtClean="0">
                <a:solidFill>
                  <a:schemeClr val="tx1">
                    <a:lumMod val="75000"/>
                    <a:lumOff val="25000"/>
                  </a:schemeClr>
                </a:solidFill>
                <a:latin typeface="+mn-lt"/>
              </a:rPr>
              <a:t>Technical Description document</a:t>
            </a:r>
          </a:p>
          <a:p>
            <a:pPr lvl="1">
              <a:lnSpc>
                <a:spcPct val="90000"/>
              </a:lnSpc>
            </a:pPr>
            <a:endParaRPr lang="en-US" sz="2000" dirty="0" smtClean="0">
              <a:solidFill>
                <a:schemeClr val="tx1">
                  <a:lumMod val="75000"/>
                  <a:lumOff val="25000"/>
                </a:schemeClr>
              </a:solidFill>
              <a:latin typeface="+mn-lt"/>
            </a:endParaRPr>
          </a:p>
          <a:p>
            <a:pPr lvl="1">
              <a:lnSpc>
                <a:spcPct val="90000"/>
              </a:lnSpc>
              <a:buFont typeface="Arial" charset="0"/>
              <a:buNone/>
            </a:pPr>
            <a:endParaRPr lang="en-US" sz="2000" dirty="0">
              <a:solidFill>
                <a:schemeClr val="tx1">
                  <a:lumMod val="75000"/>
                  <a:lumOff val="25000"/>
                </a:schemeClr>
              </a:solidFill>
              <a:latin typeface="+mn-lt"/>
            </a:endParaRPr>
          </a:p>
        </p:txBody>
      </p:sp>
      <p:sp>
        <p:nvSpPr>
          <p:cNvPr id="50" name="Left Brace 49"/>
          <p:cNvSpPr/>
          <p:nvPr/>
        </p:nvSpPr>
        <p:spPr>
          <a:xfrm>
            <a:off x="994105" y="2247513"/>
            <a:ext cx="381000" cy="1524000"/>
          </a:xfrm>
          <a:prstGeom prst="leftBrace">
            <a:avLst/>
          </a:prstGeom>
          <a:ln>
            <a:solidFill>
              <a:schemeClr val="tx1">
                <a:lumMod val="75000"/>
                <a:lumOff val="25000"/>
              </a:schemeClr>
            </a:solidFill>
          </a:ln>
        </p:spPr>
        <p:style>
          <a:lnRef idx="1">
            <a:schemeClr val="accent2"/>
          </a:lnRef>
          <a:fillRef idx="0">
            <a:schemeClr val="accent2"/>
          </a:fillRef>
          <a:effectRef idx="0">
            <a:schemeClr val="accent2"/>
          </a:effectRef>
          <a:fontRef idx="minor">
            <a:schemeClr val="tx1"/>
          </a:fontRef>
        </p:style>
        <p:txBody>
          <a:bodyPr lIns="91400" tIns="45700" rIns="91400" bIns="45700" rtlCol="0" anchor="ctr"/>
          <a:lstStyle/>
          <a:p>
            <a:pPr algn="ctr"/>
            <a:endParaRPr lang="en-US" dirty="0">
              <a:solidFill>
                <a:srgbClr val="002060"/>
              </a:solidFill>
            </a:endParaRPr>
          </a:p>
        </p:txBody>
      </p:sp>
      <p:sp>
        <p:nvSpPr>
          <p:cNvPr id="51" name="TextBox 50"/>
          <p:cNvSpPr txBox="1"/>
          <p:nvPr/>
        </p:nvSpPr>
        <p:spPr>
          <a:xfrm rot="16200000">
            <a:off x="-244829" y="2712295"/>
            <a:ext cx="1828800" cy="584735"/>
          </a:xfrm>
          <a:prstGeom prst="rect">
            <a:avLst/>
          </a:prstGeom>
          <a:solidFill>
            <a:schemeClr val="bg2">
              <a:lumMod val="90000"/>
            </a:schemeClr>
          </a:solidFill>
        </p:spPr>
        <p:txBody>
          <a:bodyPr wrap="square" lIns="91400" tIns="45700" rIns="91400" bIns="45700" rtlCol="0">
            <a:spAutoFit/>
          </a:bodyPr>
          <a:lstStyle/>
          <a:p>
            <a:pPr algn="ctr"/>
            <a:r>
              <a:rPr lang="en-US" sz="1600" dirty="0">
                <a:solidFill>
                  <a:prstClr val="black"/>
                </a:solidFill>
                <a:ea typeface="ＭＳ Ｐゴシック" pitchFamily="34" charset="-128"/>
              </a:rPr>
              <a:t>Produced by </a:t>
            </a:r>
          </a:p>
          <a:p>
            <a:pPr algn="ctr"/>
            <a:r>
              <a:rPr lang="en-US" sz="1600" dirty="0">
                <a:solidFill>
                  <a:prstClr val="black"/>
                </a:solidFill>
                <a:ea typeface="ＭＳ Ｐゴシック" pitchFamily="34" charset="-128"/>
              </a:rPr>
              <a:t>Industry Today</a:t>
            </a:r>
          </a:p>
        </p:txBody>
      </p:sp>
      <p:sp>
        <p:nvSpPr>
          <p:cNvPr id="52" name="TextBox 51"/>
          <p:cNvSpPr txBox="1"/>
          <p:nvPr/>
        </p:nvSpPr>
        <p:spPr>
          <a:xfrm>
            <a:off x="869603" y="5749994"/>
            <a:ext cx="10658475" cy="707886"/>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chemeClr val="bg1"/>
                </a:solidFill>
                <a:effectLst/>
                <a:uLnTx/>
                <a:uFillTx/>
                <a:latin typeface="Calibri" panose="020F0502020204030204"/>
              </a:rPr>
              <a:t>If other CDRLs are identified, ensure that CDRL language reflects delivery to CADE, along with</a:t>
            </a:r>
            <a:r>
              <a:rPr kumimoji="0" lang="en-US" sz="2000" b="1" i="0" u="none" strike="noStrike" kern="1200" cap="none" spc="0" normalizeH="0" noProof="0" dirty="0" smtClean="0">
                <a:ln>
                  <a:noFill/>
                </a:ln>
                <a:solidFill>
                  <a:schemeClr val="bg1"/>
                </a:solidFill>
                <a:effectLst/>
                <a:uLnTx/>
                <a:uFillTx/>
                <a:latin typeface="Calibri" panose="020F0502020204030204"/>
              </a:rPr>
              <a:t> Technical Data Report</a:t>
            </a:r>
            <a:endParaRPr kumimoji="0" lang="en-US" sz="2000" b="1" i="0" u="none" strike="noStrike" kern="1200" cap="none" spc="0" normalizeH="0" baseline="0" noProof="0" dirty="0">
              <a:ln>
                <a:noFill/>
              </a:ln>
              <a:solidFill>
                <a:schemeClr val="bg1"/>
              </a:solidFill>
              <a:effectLst/>
              <a:uLnTx/>
              <a:uFillTx/>
              <a:latin typeface="Calibri" panose="020F0502020204030204"/>
            </a:endParaRPr>
          </a:p>
        </p:txBody>
      </p:sp>
      <p:sp>
        <p:nvSpPr>
          <p:cNvPr id="2" name="Slide Number Placeholder 1"/>
          <p:cNvSpPr>
            <a:spLocks noGrp="1"/>
          </p:cNvSpPr>
          <p:nvPr>
            <p:ph type="sldNum" sz="quarter" idx="12"/>
          </p:nvPr>
        </p:nvSpPr>
        <p:spPr/>
        <p:txBody>
          <a:bodyPr/>
          <a:lstStyle/>
          <a:p>
            <a:fld id="{8F8C957E-D11D-442A-875E-0647976CE83B}" type="slidenum">
              <a:rPr lang="en-US" smtClean="0"/>
              <a:t>10</a:t>
            </a:fld>
            <a:endParaRPr lang="en-US"/>
          </a:p>
        </p:txBody>
      </p:sp>
    </p:spTree>
    <p:extLst>
      <p:ext uri="{BB962C8B-B14F-4D97-AF65-F5344CB8AC3E}">
        <p14:creationId xmlns:p14="http://schemas.microsoft.com/office/powerpoint/2010/main" val="1347448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11</a:t>
            </a:fld>
            <a:endParaRPr lang="en-US"/>
          </a:p>
        </p:txBody>
      </p:sp>
      <p:sp>
        <p:nvSpPr>
          <p:cNvPr id="3" name="Text Placeholder 2"/>
          <p:cNvSpPr>
            <a:spLocks noGrp="1"/>
          </p:cNvSpPr>
          <p:nvPr>
            <p:ph type="body" sz="quarter" idx="13"/>
          </p:nvPr>
        </p:nvSpPr>
        <p:spPr/>
        <p:txBody>
          <a:bodyPr/>
          <a:lstStyle/>
          <a:p>
            <a:r>
              <a:rPr lang="en-US" b="1" dirty="0"/>
              <a:t>How Do We Collect Technical Data</a:t>
            </a:r>
          </a:p>
        </p:txBody>
      </p:sp>
      <p:sp>
        <p:nvSpPr>
          <p:cNvPr id="4" name="Text Placeholder 3"/>
          <p:cNvSpPr>
            <a:spLocks noGrp="1"/>
          </p:cNvSpPr>
          <p:nvPr>
            <p:ph type="body" sz="quarter" idx="14"/>
          </p:nvPr>
        </p:nvSpPr>
        <p:spPr/>
        <p:txBody>
          <a:bodyPr/>
          <a:lstStyle/>
          <a:p>
            <a:r>
              <a:rPr lang="en-US" dirty="0"/>
              <a:t>Technical Data Webinar</a:t>
            </a:r>
          </a:p>
          <a:p>
            <a:endParaRPr lang="en-US" dirty="0"/>
          </a:p>
        </p:txBody>
      </p:sp>
      <p:sp>
        <p:nvSpPr>
          <p:cNvPr id="5" name="TextBox 4"/>
          <p:cNvSpPr txBox="1"/>
          <p:nvPr/>
        </p:nvSpPr>
        <p:spPr>
          <a:xfrm>
            <a:off x="377203" y="762354"/>
            <a:ext cx="10458450"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Refine Contract-Specific Parameters using Technical Data Vocabulary Database</a:t>
            </a:r>
          </a:p>
        </p:txBody>
      </p:sp>
      <p:sp>
        <p:nvSpPr>
          <p:cNvPr id="16" name="Content Placeholder 2"/>
          <p:cNvSpPr txBox="1">
            <a:spLocks/>
          </p:cNvSpPr>
          <p:nvPr/>
        </p:nvSpPr>
        <p:spPr>
          <a:xfrm>
            <a:off x="648481" y="1315845"/>
            <a:ext cx="9533091" cy="14394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tx1">
                    <a:lumMod val="75000"/>
                    <a:lumOff val="25000"/>
                  </a:schemeClr>
                </a:solidFill>
              </a:rPr>
              <a:t>CWIPT process will derive contract data plan and analyze the following questions regarding the Parameters</a:t>
            </a:r>
          </a:p>
          <a:p>
            <a:pPr lvl="1">
              <a:buFont typeface="Wingdings" panose="05000000000000000000" pitchFamily="2" charset="2"/>
              <a:buChar char="ü"/>
            </a:pPr>
            <a:r>
              <a:rPr lang="en-US" sz="1400" dirty="0">
                <a:solidFill>
                  <a:schemeClr val="tx1">
                    <a:lumMod val="75000"/>
                    <a:lumOff val="25000"/>
                  </a:schemeClr>
                </a:solidFill>
              </a:rPr>
              <a:t>Can the requirement be satisfied by GOVT CARD?</a:t>
            </a:r>
          </a:p>
          <a:p>
            <a:pPr lvl="1">
              <a:buFont typeface="Wingdings" panose="05000000000000000000" pitchFamily="2" charset="2"/>
              <a:buChar char="ü"/>
            </a:pPr>
            <a:r>
              <a:rPr lang="en-US" sz="1400" dirty="0">
                <a:solidFill>
                  <a:schemeClr val="tx1">
                    <a:lumMod val="75000"/>
                    <a:lumOff val="25000"/>
                  </a:schemeClr>
                </a:solidFill>
              </a:rPr>
              <a:t>Can the requirement be satisfied by other Program CDRL?</a:t>
            </a:r>
          </a:p>
          <a:p>
            <a:pPr lvl="1">
              <a:buFont typeface="Wingdings" panose="05000000000000000000" pitchFamily="2" charset="2"/>
              <a:buChar char="ü"/>
            </a:pPr>
            <a:r>
              <a:rPr lang="en-US" sz="1400" dirty="0">
                <a:solidFill>
                  <a:schemeClr val="tx1">
                    <a:lumMod val="75000"/>
                    <a:lumOff val="25000"/>
                  </a:schemeClr>
                </a:solidFill>
              </a:rPr>
              <a:t>Can the requirement be satisfied by other reputable data sources?</a:t>
            </a:r>
          </a:p>
          <a:p>
            <a:pPr lvl="1">
              <a:buFont typeface="Wingdings" panose="05000000000000000000" pitchFamily="2" charset="2"/>
              <a:buChar char="ü"/>
            </a:pPr>
            <a:endParaRPr lang="en-US" sz="1400" dirty="0">
              <a:solidFill>
                <a:schemeClr val="tx1">
                  <a:lumMod val="75000"/>
                  <a:lumOff val="25000"/>
                </a:schemeClr>
              </a:solidFill>
            </a:endParaRPr>
          </a:p>
          <a:p>
            <a:pPr lvl="1">
              <a:buFont typeface="Wingdings" panose="05000000000000000000" pitchFamily="2" charset="2"/>
              <a:buChar char="ü"/>
            </a:pPr>
            <a:endParaRPr lang="en-US" sz="1400" dirty="0">
              <a:solidFill>
                <a:schemeClr val="tx1">
                  <a:lumMod val="75000"/>
                  <a:lumOff val="25000"/>
                </a:schemeClr>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39" y="2955822"/>
            <a:ext cx="11487150" cy="3219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6796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12</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dirty="0" smtClean="0"/>
              <a:t>What is the Technical Vocabulary</a:t>
            </a:r>
            <a:endParaRPr lang="en-US" dirty="0"/>
          </a:p>
        </p:txBody>
      </p:sp>
      <p:sp>
        <p:nvSpPr>
          <p:cNvPr id="4" name="Text Placeholder 3"/>
          <p:cNvSpPr>
            <a:spLocks noGrp="1"/>
          </p:cNvSpPr>
          <p:nvPr>
            <p:ph type="body" sz="quarter" idx="11"/>
          </p:nvPr>
        </p:nvSpPr>
        <p:spPr/>
        <p:txBody>
          <a:bodyPr/>
          <a:lstStyle/>
          <a:p>
            <a:r>
              <a:rPr lang="en-US" dirty="0"/>
              <a:t>Technical Data Reporting Implementation</a:t>
            </a:r>
          </a:p>
        </p:txBody>
      </p:sp>
      <p:pic>
        <p:nvPicPr>
          <p:cNvPr id="5" name="Picture 4"/>
          <p:cNvPicPr>
            <a:picLocks noChangeAspect="1"/>
          </p:cNvPicPr>
          <p:nvPr/>
        </p:nvPicPr>
        <p:blipFill>
          <a:blip r:embed="rId2"/>
          <a:stretch>
            <a:fillRect/>
          </a:stretch>
        </p:blipFill>
        <p:spPr>
          <a:xfrm>
            <a:off x="6331064" y="3868861"/>
            <a:ext cx="5286375" cy="2677564"/>
          </a:xfrm>
          <a:prstGeom prst="rect">
            <a:avLst/>
          </a:prstGeom>
        </p:spPr>
      </p:pic>
      <p:pic>
        <p:nvPicPr>
          <p:cNvPr id="6" name="Picture 5"/>
          <p:cNvPicPr>
            <a:picLocks noChangeAspect="1"/>
          </p:cNvPicPr>
          <p:nvPr/>
        </p:nvPicPr>
        <p:blipFill>
          <a:blip r:embed="rId3"/>
          <a:stretch>
            <a:fillRect/>
          </a:stretch>
        </p:blipFill>
        <p:spPr>
          <a:xfrm>
            <a:off x="611303" y="3868861"/>
            <a:ext cx="5286373" cy="2677564"/>
          </a:xfrm>
          <a:prstGeom prst="rect">
            <a:avLst/>
          </a:prstGeom>
        </p:spPr>
      </p:pic>
      <p:sp>
        <p:nvSpPr>
          <p:cNvPr id="7" name="Rounded Rectangular Callout 6"/>
          <p:cNvSpPr/>
          <p:nvPr/>
        </p:nvSpPr>
        <p:spPr>
          <a:xfrm>
            <a:off x="6621424" y="5744277"/>
            <a:ext cx="2725232" cy="378597"/>
          </a:xfrm>
          <a:prstGeom prst="wedgeRoundRectCallout">
            <a:avLst>
              <a:gd name="adj1" fmla="val -10871"/>
              <a:gd name="adj2" fmla="val 97845"/>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Commodity WBS Sheets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Content Placeholder 2"/>
          <p:cNvSpPr txBox="1">
            <a:spLocks/>
          </p:cNvSpPr>
          <p:nvPr/>
        </p:nvSpPr>
        <p:spPr>
          <a:xfrm>
            <a:off x="358610" y="1118608"/>
            <a:ext cx="5791757" cy="13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The CADE Technical Vocabulary is comprised of two parts.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 glossary of parameter names, units, and definitions organized by Item Type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Commodity Work Breakdown Structures with associated Item Types</a:t>
            </a: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9" name="Rounded Rectangular Callout 8"/>
          <p:cNvSpPr/>
          <p:nvPr/>
        </p:nvSpPr>
        <p:spPr>
          <a:xfrm>
            <a:off x="1018741" y="5744277"/>
            <a:ext cx="2203601" cy="378597"/>
          </a:xfrm>
          <a:prstGeom prst="wedgeRoundRectCallout">
            <a:avLst>
              <a:gd name="adj1" fmla="val -28740"/>
              <a:gd name="adj2" fmla="val 107082"/>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Vocabulary Sheet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ed Rectangular Callout 9"/>
          <p:cNvSpPr/>
          <p:nvPr/>
        </p:nvSpPr>
        <p:spPr>
          <a:xfrm>
            <a:off x="881202" y="3679562"/>
            <a:ext cx="1266189" cy="378597"/>
          </a:xfrm>
          <a:prstGeom prst="wedgeRoundRectCallout">
            <a:avLst>
              <a:gd name="adj1" fmla="val -46237"/>
              <a:gd name="adj2" fmla="val 17515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Item Type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ular Callout 10"/>
          <p:cNvSpPr/>
          <p:nvPr/>
        </p:nvSpPr>
        <p:spPr>
          <a:xfrm>
            <a:off x="2266271" y="3679562"/>
            <a:ext cx="1912143" cy="378597"/>
          </a:xfrm>
          <a:prstGeom prst="wedgeRoundRectCallout">
            <a:avLst>
              <a:gd name="adj1" fmla="val -46237"/>
              <a:gd name="adj2" fmla="val 17515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Parameter Name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ounded Rectangular Callout 11"/>
          <p:cNvSpPr/>
          <p:nvPr/>
        </p:nvSpPr>
        <p:spPr>
          <a:xfrm>
            <a:off x="8974251" y="3679561"/>
            <a:ext cx="1266189" cy="378597"/>
          </a:xfrm>
          <a:prstGeom prst="wedgeRoundRectCallout">
            <a:avLst>
              <a:gd name="adj1" fmla="val -33044"/>
              <a:gd name="adj2" fmla="val 156578"/>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Item Types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ounded Rectangular Callout 12"/>
          <p:cNvSpPr/>
          <p:nvPr/>
        </p:nvSpPr>
        <p:spPr>
          <a:xfrm>
            <a:off x="6074991" y="3679561"/>
            <a:ext cx="2691713" cy="378597"/>
          </a:xfrm>
          <a:prstGeom prst="wedgeRoundRectCallout">
            <a:avLst>
              <a:gd name="adj1" fmla="val -15533"/>
              <a:gd name="adj2" fmla="val 140322"/>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CSDR Standard Plan WBS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185558" y="405170"/>
            <a:ext cx="4054882" cy="3176543"/>
          </a:xfrm>
          <a:prstGeom prst="rect">
            <a:avLst/>
          </a:prstGeom>
        </p:spPr>
      </p:pic>
      <p:sp>
        <p:nvSpPr>
          <p:cNvPr id="15" name="TextBox 14"/>
          <p:cNvSpPr txBox="1"/>
          <p:nvPr/>
        </p:nvSpPr>
        <p:spPr>
          <a:xfrm>
            <a:off x="578346" y="2980985"/>
            <a:ext cx="5287992" cy="369332"/>
          </a:xfrm>
          <a:prstGeom prst="rect">
            <a:avLst/>
          </a:prstGeom>
          <a:noFill/>
        </p:spPr>
        <p:txBody>
          <a:bodyPr wrap="square" rtlCol="0">
            <a:spAutoFit/>
          </a:bodyPr>
          <a:lstStyle/>
          <a:p>
            <a:r>
              <a:rPr lang="en-US" dirty="0" smtClean="0"/>
              <a:t>Optional: Open the Vocab Utility Workbook in Excel</a:t>
            </a:r>
            <a:endParaRPr lang="en-US" dirty="0"/>
          </a:p>
        </p:txBody>
      </p:sp>
    </p:spTree>
    <p:extLst>
      <p:ext uri="{BB962C8B-B14F-4D97-AF65-F5344CB8AC3E}">
        <p14:creationId xmlns:p14="http://schemas.microsoft.com/office/powerpoint/2010/main" val="1517352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13</a:t>
            </a:fld>
            <a:endParaRPr lang="en-US"/>
          </a:p>
        </p:txBody>
      </p:sp>
      <p:sp>
        <p:nvSpPr>
          <p:cNvPr id="3" name="Text Placeholder 2"/>
          <p:cNvSpPr>
            <a:spLocks noGrp="1"/>
          </p:cNvSpPr>
          <p:nvPr>
            <p:ph type="body" sz="quarter" idx="13"/>
          </p:nvPr>
        </p:nvSpPr>
        <p:spPr/>
        <p:txBody>
          <a:bodyPr/>
          <a:lstStyle/>
          <a:p>
            <a:r>
              <a:rPr lang="en-US" dirty="0" smtClean="0"/>
              <a:t>Technical Data Plan Example</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pic>
        <p:nvPicPr>
          <p:cNvPr id="5" name="Picture 4"/>
          <p:cNvPicPr>
            <a:picLocks noChangeAspect="1"/>
          </p:cNvPicPr>
          <p:nvPr/>
        </p:nvPicPr>
        <p:blipFill>
          <a:blip r:embed="rId2"/>
          <a:stretch>
            <a:fillRect/>
          </a:stretch>
        </p:blipFill>
        <p:spPr>
          <a:xfrm>
            <a:off x="215662" y="1052771"/>
            <a:ext cx="11263855" cy="3909435"/>
          </a:xfrm>
          <a:prstGeom prst="rect">
            <a:avLst/>
          </a:prstGeom>
        </p:spPr>
      </p:pic>
      <p:sp>
        <p:nvSpPr>
          <p:cNvPr id="6" name="TextBox 5"/>
          <p:cNvSpPr txBox="1"/>
          <p:nvPr/>
        </p:nvSpPr>
        <p:spPr>
          <a:xfrm>
            <a:off x="215662" y="5103674"/>
            <a:ext cx="10944804" cy="923330"/>
          </a:xfrm>
          <a:prstGeom prst="rect">
            <a:avLst/>
          </a:prstGeom>
          <a:noFill/>
        </p:spPr>
        <p:txBody>
          <a:bodyPr wrap="square" rtlCol="0">
            <a:spAutoFit/>
          </a:bodyPr>
          <a:lstStyle/>
          <a:p>
            <a:r>
              <a:rPr lang="en-US" i="1" dirty="0" smtClean="0"/>
              <a:t>*The final Technical Data Plan put on contract may look vastly different from the initial plan generated due to the CWIPT process </a:t>
            </a:r>
          </a:p>
          <a:p>
            <a:endParaRPr lang="en-US" i="1" dirty="0"/>
          </a:p>
        </p:txBody>
      </p:sp>
    </p:spTree>
    <p:extLst>
      <p:ext uri="{BB962C8B-B14F-4D97-AF65-F5344CB8AC3E}">
        <p14:creationId xmlns:p14="http://schemas.microsoft.com/office/powerpoint/2010/main" val="1801862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14</a:t>
            </a:fld>
            <a:endParaRPr lang="en-US"/>
          </a:p>
        </p:txBody>
      </p:sp>
      <p:sp>
        <p:nvSpPr>
          <p:cNvPr id="3" name="Text Placeholder 2"/>
          <p:cNvSpPr>
            <a:spLocks noGrp="1"/>
          </p:cNvSpPr>
          <p:nvPr>
            <p:ph type="body" sz="quarter" idx="13"/>
          </p:nvPr>
        </p:nvSpPr>
        <p:spPr>
          <a:xfrm>
            <a:off x="377203" y="464009"/>
            <a:ext cx="6473973" cy="500047"/>
          </a:xfrm>
        </p:spPr>
        <p:txBody>
          <a:bodyPr/>
          <a:lstStyle/>
          <a:p>
            <a:r>
              <a:rPr lang="en-US" dirty="0" smtClean="0"/>
              <a:t>Technical Data Report Submission Example</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pic>
        <p:nvPicPr>
          <p:cNvPr id="6" name="Picture 5"/>
          <p:cNvPicPr>
            <a:picLocks noChangeAspect="1"/>
          </p:cNvPicPr>
          <p:nvPr/>
        </p:nvPicPr>
        <p:blipFill>
          <a:blip r:embed="rId2"/>
          <a:stretch>
            <a:fillRect/>
          </a:stretch>
        </p:blipFill>
        <p:spPr>
          <a:xfrm>
            <a:off x="922087" y="964056"/>
            <a:ext cx="10000201" cy="4600125"/>
          </a:xfrm>
          <a:prstGeom prst="rect">
            <a:avLst/>
          </a:prstGeom>
        </p:spPr>
      </p:pic>
      <p:sp>
        <p:nvSpPr>
          <p:cNvPr id="7" name="TextBox 6"/>
          <p:cNvSpPr txBox="1"/>
          <p:nvPr/>
        </p:nvSpPr>
        <p:spPr>
          <a:xfrm>
            <a:off x="185434" y="5741701"/>
            <a:ext cx="11142546" cy="923330"/>
          </a:xfrm>
          <a:prstGeom prst="rect">
            <a:avLst/>
          </a:prstGeom>
          <a:noFill/>
        </p:spPr>
        <p:txBody>
          <a:bodyPr wrap="square" rtlCol="0">
            <a:spAutoFit/>
          </a:bodyPr>
          <a:lstStyle/>
          <a:p>
            <a:r>
              <a:rPr lang="en-US" i="1" dirty="0" smtClean="0"/>
              <a:t>* The Technical Data Report is the ideal format, in order to be less burdensome to the contractor the CWIPT is willing to accept alternative formats for Technical Data submissions with those formats still tying Technical Data to the WBS Element</a:t>
            </a:r>
            <a:endParaRPr lang="en-US" i="1" dirty="0"/>
          </a:p>
        </p:txBody>
      </p:sp>
    </p:spTree>
    <p:extLst>
      <p:ext uri="{BB962C8B-B14F-4D97-AF65-F5344CB8AC3E}">
        <p14:creationId xmlns:p14="http://schemas.microsoft.com/office/powerpoint/2010/main" val="803785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56"/>
          <p:cNvSpPr/>
          <p:nvPr/>
        </p:nvSpPr>
        <p:spPr>
          <a:xfrm>
            <a:off x="78154" y="3688750"/>
            <a:ext cx="12003778" cy="1364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p:cNvSpPr/>
          <p:nvPr/>
        </p:nvSpPr>
        <p:spPr>
          <a:xfrm>
            <a:off x="78154" y="5132446"/>
            <a:ext cx="12003778" cy="102693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p:cNvSpPr/>
          <p:nvPr/>
        </p:nvSpPr>
        <p:spPr>
          <a:xfrm>
            <a:off x="78154" y="2269817"/>
            <a:ext cx="12003778" cy="13649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2"/>
          </p:nvPr>
        </p:nvSpPr>
        <p:spPr/>
        <p:txBody>
          <a:bodyPr/>
          <a:lstStyle/>
          <a:p>
            <a:fld id="{8F8C957E-D11D-442A-875E-0647976CE83B}" type="slidenum">
              <a:rPr lang="en-US" smtClean="0"/>
              <a:t>15</a:t>
            </a:fld>
            <a:endParaRPr lang="en-US" dirty="0"/>
          </a:p>
        </p:txBody>
      </p:sp>
      <p:sp>
        <p:nvSpPr>
          <p:cNvPr id="3" name="Text Placeholder 2"/>
          <p:cNvSpPr>
            <a:spLocks noGrp="1"/>
          </p:cNvSpPr>
          <p:nvPr>
            <p:ph type="body" sz="quarter" idx="13"/>
          </p:nvPr>
        </p:nvSpPr>
        <p:spPr/>
        <p:txBody>
          <a:bodyPr/>
          <a:lstStyle/>
          <a:p>
            <a:r>
              <a:rPr lang="en-US" b="1" dirty="0" smtClean="0"/>
              <a:t>Technical Data Submission Events</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9" name="Rectangle 8"/>
          <p:cNvSpPr/>
          <p:nvPr/>
        </p:nvSpPr>
        <p:spPr>
          <a:xfrm>
            <a:off x="209467" y="2781521"/>
            <a:ext cx="1167965" cy="257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Development</a:t>
            </a:r>
            <a:endParaRPr lang="en-US" sz="1200" dirty="0">
              <a:solidFill>
                <a:schemeClr val="bg1"/>
              </a:solidFill>
            </a:endParaRPr>
          </a:p>
        </p:txBody>
      </p:sp>
      <p:sp>
        <p:nvSpPr>
          <p:cNvPr id="10" name="Rectangle 9"/>
          <p:cNvSpPr/>
          <p:nvPr/>
        </p:nvSpPr>
        <p:spPr>
          <a:xfrm>
            <a:off x="209467" y="4221732"/>
            <a:ext cx="1167965" cy="257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Production</a:t>
            </a:r>
            <a:endParaRPr lang="en-US" sz="1200" dirty="0">
              <a:solidFill>
                <a:schemeClr val="bg1"/>
              </a:solidFill>
            </a:endParaRPr>
          </a:p>
        </p:txBody>
      </p:sp>
      <p:sp>
        <p:nvSpPr>
          <p:cNvPr id="11" name="Rectangle 10"/>
          <p:cNvSpPr/>
          <p:nvPr/>
        </p:nvSpPr>
        <p:spPr>
          <a:xfrm>
            <a:off x="209467" y="5534957"/>
            <a:ext cx="1167965" cy="25790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rPr>
              <a:t>Sustainment</a:t>
            </a:r>
            <a:endParaRPr lang="en-US" sz="1200" dirty="0">
              <a:solidFill>
                <a:schemeClr val="bg1"/>
              </a:solidFill>
            </a:endParaRPr>
          </a:p>
        </p:txBody>
      </p:sp>
      <p:sp>
        <p:nvSpPr>
          <p:cNvPr id="59" name="TextBox 58"/>
          <p:cNvSpPr txBox="1"/>
          <p:nvPr/>
        </p:nvSpPr>
        <p:spPr>
          <a:xfrm>
            <a:off x="2616412" y="6285210"/>
            <a:ext cx="7332060" cy="400110"/>
          </a:xfrm>
          <a:prstGeom prst="rect">
            <a:avLst/>
          </a:prstGeom>
          <a:solidFill>
            <a:schemeClr val="tx2"/>
          </a:solidFill>
        </p:spPr>
        <p:txBody>
          <a:bodyPr wrap="square">
            <a:spAutoFit/>
          </a:bodyPr>
          <a:lstStyle>
            <a:defPPr>
              <a:defRPr lang="en-US"/>
            </a:defPPr>
            <a:lvl1pPr algn="ctr">
              <a:defRPr b="1">
                <a:solidFill>
                  <a:prstClr val="white"/>
                </a:solidFill>
              </a:defRPr>
            </a:lvl1pPr>
          </a:lstStyle>
          <a:p>
            <a:r>
              <a:rPr lang="en-US" sz="2000" dirty="0"/>
              <a:t>TDR Submission Events and Frequency Varies by Life Cycle Phase</a:t>
            </a:r>
          </a:p>
        </p:txBody>
      </p:sp>
      <p:sp>
        <p:nvSpPr>
          <p:cNvPr id="60" name="TextBox 59"/>
          <p:cNvSpPr txBox="1"/>
          <p:nvPr/>
        </p:nvSpPr>
        <p:spPr>
          <a:xfrm>
            <a:off x="103691" y="6285209"/>
            <a:ext cx="2276475" cy="461665"/>
          </a:xfrm>
          <a:prstGeom prst="rect">
            <a:avLst/>
          </a:prstGeom>
          <a:noFill/>
        </p:spPr>
        <p:txBody>
          <a:bodyPr wrap="square" rtlCol="0">
            <a:spAutoFit/>
          </a:bodyPr>
          <a:lstStyle/>
          <a:p>
            <a:r>
              <a:rPr lang="en-US" sz="1200" dirty="0" smtClean="0"/>
              <a:t>For additional information, see:</a:t>
            </a:r>
          </a:p>
          <a:p>
            <a:r>
              <a:rPr lang="en-US" sz="1200" dirty="0" smtClean="0">
                <a:hlinkClick r:id="rId2" action="ppaction://hlinksldjump"/>
              </a:rPr>
              <a:t>DD 2794 Overview</a:t>
            </a:r>
            <a:endParaRPr lang="en-US" sz="1200" dirty="0" smtClean="0"/>
          </a:p>
        </p:txBody>
      </p:sp>
      <p:sp>
        <p:nvSpPr>
          <p:cNvPr id="61" name="Rectangle 60"/>
          <p:cNvSpPr/>
          <p:nvPr/>
        </p:nvSpPr>
        <p:spPr>
          <a:xfrm>
            <a:off x="1608225" y="2795281"/>
            <a:ext cx="3298093"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nip Single Corner Rectangle 61"/>
          <p:cNvSpPr/>
          <p:nvPr/>
        </p:nvSpPr>
        <p:spPr>
          <a:xfrm>
            <a:off x="1983365" y="1706081"/>
            <a:ext cx="586153"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1 CDR</a:t>
            </a:r>
            <a:endParaRPr lang="en-US" sz="800" dirty="0">
              <a:solidFill>
                <a:schemeClr val="tx1">
                  <a:lumMod val="75000"/>
                  <a:lumOff val="25000"/>
                </a:schemeClr>
              </a:solidFill>
            </a:endParaRPr>
          </a:p>
        </p:txBody>
      </p:sp>
      <p:sp>
        <p:nvSpPr>
          <p:cNvPr id="63" name="Snip Single Corner Rectangle 62"/>
          <p:cNvSpPr/>
          <p:nvPr/>
        </p:nvSpPr>
        <p:spPr>
          <a:xfrm>
            <a:off x="3249368" y="1702140"/>
            <a:ext cx="586153"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2 First Delivery</a:t>
            </a:r>
            <a:endParaRPr lang="en-US" sz="800" dirty="0">
              <a:solidFill>
                <a:schemeClr val="tx1">
                  <a:lumMod val="75000"/>
                  <a:lumOff val="25000"/>
                </a:schemeClr>
              </a:solidFill>
            </a:endParaRPr>
          </a:p>
        </p:txBody>
      </p:sp>
      <p:sp>
        <p:nvSpPr>
          <p:cNvPr id="64" name="Snip Single Corner Rectangle 63"/>
          <p:cNvSpPr/>
          <p:nvPr/>
        </p:nvSpPr>
        <p:spPr>
          <a:xfrm>
            <a:off x="4515371" y="1701586"/>
            <a:ext cx="586153"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3 Contract End</a:t>
            </a:r>
            <a:endParaRPr lang="en-US" sz="800" dirty="0">
              <a:solidFill>
                <a:schemeClr val="tx1">
                  <a:lumMod val="75000"/>
                  <a:lumOff val="25000"/>
                </a:schemeClr>
              </a:solidFill>
            </a:endParaRPr>
          </a:p>
        </p:txBody>
      </p:sp>
      <p:sp>
        <p:nvSpPr>
          <p:cNvPr id="65" name="Rectangle 64"/>
          <p:cNvSpPr/>
          <p:nvPr/>
        </p:nvSpPr>
        <p:spPr>
          <a:xfrm>
            <a:off x="5101524" y="3871184"/>
            <a:ext cx="2223974"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Lot 1</a:t>
            </a:r>
            <a:endParaRPr lang="en-US" sz="900" dirty="0">
              <a:solidFill>
                <a:schemeClr val="tx1">
                  <a:lumMod val="75000"/>
                  <a:lumOff val="25000"/>
                </a:schemeClr>
              </a:solidFill>
            </a:endParaRPr>
          </a:p>
        </p:txBody>
      </p:sp>
      <p:sp>
        <p:nvSpPr>
          <p:cNvPr id="66" name="Diamond 65"/>
          <p:cNvSpPr/>
          <p:nvPr/>
        </p:nvSpPr>
        <p:spPr>
          <a:xfrm>
            <a:off x="7113771" y="3886816"/>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66"/>
          <p:cNvSpPr/>
          <p:nvPr/>
        </p:nvSpPr>
        <p:spPr>
          <a:xfrm>
            <a:off x="5652246" y="4221732"/>
            <a:ext cx="2223974"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Lot 2</a:t>
            </a:r>
            <a:endParaRPr lang="en-US" sz="900" dirty="0">
              <a:solidFill>
                <a:schemeClr val="tx1">
                  <a:lumMod val="75000"/>
                  <a:lumOff val="25000"/>
                </a:schemeClr>
              </a:solidFill>
            </a:endParaRPr>
          </a:p>
        </p:txBody>
      </p:sp>
      <p:sp>
        <p:nvSpPr>
          <p:cNvPr id="68" name="Diamond 67"/>
          <p:cNvSpPr/>
          <p:nvPr/>
        </p:nvSpPr>
        <p:spPr>
          <a:xfrm>
            <a:off x="7678623" y="4237364"/>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p:cNvSpPr/>
          <p:nvPr/>
        </p:nvSpPr>
        <p:spPr>
          <a:xfrm>
            <a:off x="6213510" y="4580095"/>
            <a:ext cx="2223974"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Lot 3</a:t>
            </a:r>
            <a:endParaRPr lang="en-US" sz="900" dirty="0">
              <a:solidFill>
                <a:schemeClr val="tx1">
                  <a:lumMod val="75000"/>
                  <a:lumOff val="25000"/>
                </a:schemeClr>
              </a:solidFill>
            </a:endParaRPr>
          </a:p>
        </p:txBody>
      </p:sp>
      <p:sp>
        <p:nvSpPr>
          <p:cNvPr id="71" name="Snip Single Corner Rectangle 70"/>
          <p:cNvSpPr/>
          <p:nvPr/>
        </p:nvSpPr>
        <p:spPr>
          <a:xfrm>
            <a:off x="6730493" y="1709677"/>
            <a:ext cx="964152"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1 </a:t>
            </a:r>
          </a:p>
          <a:p>
            <a:pPr algn="ctr"/>
            <a:r>
              <a:rPr lang="en-US" sz="800" dirty="0" smtClean="0">
                <a:solidFill>
                  <a:schemeClr val="tx1">
                    <a:lumMod val="75000"/>
                    <a:lumOff val="25000"/>
                  </a:schemeClr>
                </a:solidFill>
              </a:rPr>
              <a:t>Lot 1 Delivery</a:t>
            </a:r>
          </a:p>
          <a:p>
            <a:pPr algn="ctr"/>
            <a:r>
              <a:rPr lang="en-US" sz="800" dirty="0" smtClean="0">
                <a:solidFill>
                  <a:schemeClr val="tx1">
                    <a:lumMod val="75000"/>
                    <a:lumOff val="25000"/>
                  </a:schemeClr>
                </a:solidFill>
              </a:rPr>
              <a:t>(Contract End)</a:t>
            </a:r>
            <a:endParaRPr lang="en-US" sz="800" dirty="0">
              <a:solidFill>
                <a:schemeClr val="tx1">
                  <a:lumMod val="75000"/>
                  <a:lumOff val="25000"/>
                </a:schemeClr>
              </a:solidFill>
            </a:endParaRPr>
          </a:p>
        </p:txBody>
      </p:sp>
      <p:sp>
        <p:nvSpPr>
          <p:cNvPr id="72" name="Rectangle 71"/>
          <p:cNvSpPr/>
          <p:nvPr/>
        </p:nvSpPr>
        <p:spPr>
          <a:xfrm>
            <a:off x="9080089" y="5201251"/>
            <a:ext cx="1348154"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CLS Year 1 Europe</a:t>
            </a:r>
            <a:endParaRPr lang="en-US" sz="900" dirty="0">
              <a:solidFill>
                <a:schemeClr val="tx1">
                  <a:lumMod val="75000"/>
                  <a:lumOff val="25000"/>
                </a:schemeClr>
              </a:solidFill>
            </a:endParaRPr>
          </a:p>
        </p:txBody>
      </p:sp>
      <p:sp>
        <p:nvSpPr>
          <p:cNvPr id="73" name="Rectangle 72"/>
          <p:cNvSpPr/>
          <p:nvPr/>
        </p:nvSpPr>
        <p:spPr>
          <a:xfrm>
            <a:off x="10436710" y="5497414"/>
            <a:ext cx="1330510"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CLS Year 2 Europe</a:t>
            </a:r>
            <a:endParaRPr lang="en-US" sz="900" dirty="0">
              <a:solidFill>
                <a:schemeClr val="tx1">
                  <a:lumMod val="75000"/>
                  <a:lumOff val="25000"/>
                </a:schemeClr>
              </a:solidFill>
            </a:endParaRPr>
          </a:p>
        </p:txBody>
      </p:sp>
      <p:sp>
        <p:nvSpPr>
          <p:cNvPr id="74" name="Diamond 73"/>
          <p:cNvSpPr/>
          <p:nvPr/>
        </p:nvSpPr>
        <p:spPr>
          <a:xfrm>
            <a:off x="10243065" y="5212974"/>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Diamond 74"/>
          <p:cNvSpPr/>
          <p:nvPr/>
        </p:nvSpPr>
        <p:spPr>
          <a:xfrm>
            <a:off x="11599288" y="5509137"/>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10436710" y="5810515"/>
            <a:ext cx="1330510" cy="211016"/>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dirty="0" smtClean="0">
                <a:solidFill>
                  <a:schemeClr val="tx1">
                    <a:lumMod val="75000"/>
                    <a:lumOff val="25000"/>
                  </a:schemeClr>
                </a:solidFill>
              </a:rPr>
              <a:t>CLS Year 2 CONUS</a:t>
            </a:r>
            <a:endParaRPr lang="en-US" sz="900" dirty="0">
              <a:solidFill>
                <a:schemeClr val="tx1">
                  <a:lumMod val="75000"/>
                  <a:lumOff val="25000"/>
                </a:schemeClr>
              </a:solidFill>
            </a:endParaRPr>
          </a:p>
        </p:txBody>
      </p:sp>
      <p:sp>
        <p:nvSpPr>
          <p:cNvPr id="77" name="Diamond 76"/>
          <p:cNvSpPr/>
          <p:nvPr/>
        </p:nvSpPr>
        <p:spPr>
          <a:xfrm>
            <a:off x="11599288" y="5813095"/>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Snip Single Corner Rectangle 77"/>
          <p:cNvSpPr/>
          <p:nvPr/>
        </p:nvSpPr>
        <p:spPr>
          <a:xfrm>
            <a:off x="9859787" y="1714566"/>
            <a:ext cx="964152"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1 </a:t>
            </a:r>
          </a:p>
          <a:p>
            <a:pPr algn="ctr"/>
            <a:r>
              <a:rPr lang="en-US" sz="800" dirty="0" smtClean="0">
                <a:solidFill>
                  <a:schemeClr val="tx1">
                    <a:lumMod val="75000"/>
                    <a:lumOff val="25000"/>
                  </a:schemeClr>
                </a:solidFill>
              </a:rPr>
              <a:t>Year 1 Complete</a:t>
            </a:r>
            <a:endParaRPr lang="en-US" sz="800" dirty="0">
              <a:solidFill>
                <a:schemeClr val="tx1">
                  <a:lumMod val="75000"/>
                  <a:lumOff val="25000"/>
                </a:schemeClr>
              </a:solidFill>
            </a:endParaRPr>
          </a:p>
        </p:txBody>
      </p:sp>
      <p:sp>
        <p:nvSpPr>
          <p:cNvPr id="79" name="Snip Single Corner Rectangle 78"/>
          <p:cNvSpPr/>
          <p:nvPr/>
        </p:nvSpPr>
        <p:spPr>
          <a:xfrm>
            <a:off x="10845403" y="1714566"/>
            <a:ext cx="964152" cy="468923"/>
          </a:xfrm>
          <a:prstGeom prst="snip1Rect">
            <a:avLst/>
          </a:prstGeom>
          <a:solidFill>
            <a:schemeClr val="bg1">
              <a:lumMod val="9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solidFill>
                  <a:schemeClr val="tx1">
                    <a:lumMod val="75000"/>
                    <a:lumOff val="25000"/>
                  </a:schemeClr>
                </a:solidFill>
              </a:rPr>
              <a:t>Event 2</a:t>
            </a:r>
          </a:p>
          <a:p>
            <a:pPr algn="ctr"/>
            <a:r>
              <a:rPr lang="en-US" sz="800" dirty="0" smtClean="0">
                <a:solidFill>
                  <a:schemeClr val="tx1">
                    <a:lumMod val="75000"/>
                    <a:lumOff val="25000"/>
                  </a:schemeClr>
                </a:solidFill>
              </a:rPr>
              <a:t>Year 2 Complete</a:t>
            </a:r>
            <a:endParaRPr lang="en-US" sz="800" dirty="0">
              <a:solidFill>
                <a:schemeClr val="tx1">
                  <a:lumMod val="75000"/>
                  <a:lumOff val="25000"/>
                </a:schemeClr>
              </a:solidFill>
            </a:endParaRPr>
          </a:p>
        </p:txBody>
      </p:sp>
      <p:cxnSp>
        <p:nvCxnSpPr>
          <p:cNvPr id="80" name="Straight Connector 79"/>
          <p:cNvCxnSpPr/>
          <p:nvPr/>
        </p:nvCxnSpPr>
        <p:spPr>
          <a:xfrm>
            <a:off x="7212569" y="2178600"/>
            <a:ext cx="0" cy="17082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78" idx="1"/>
            <a:endCxn id="74" idx="0"/>
          </p:cNvCxnSpPr>
          <p:nvPr/>
        </p:nvCxnSpPr>
        <p:spPr>
          <a:xfrm>
            <a:off x="10341863" y="2183489"/>
            <a:ext cx="0" cy="302948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1698086" y="2178600"/>
            <a:ext cx="4057" cy="333053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4809067" y="2183489"/>
            <a:ext cx="4057" cy="59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84" name="Diamond 83"/>
          <p:cNvSpPr/>
          <p:nvPr/>
        </p:nvSpPr>
        <p:spPr>
          <a:xfrm>
            <a:off x="3448982" y="2801698"/>
            <a:ext cx="197596" cy="187569"/>
          </a:xfrm>
          <a:prstGeom prst="diamond">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Diamond 84"/>
          <p:cNvSpPr/>
          <p:nvPr/>
        </p:nvSpPr>
        <p:spPr>
          <a:xfrm>
            <a:off x="2195864" y="2817760"/>
            <a:ext cx="197596" cy="187569"/>
          </a:xfrm>
          <a:prstGeom prst="diamond">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Diamond 85"/>
          <p:cNvSpPr/>
          <p:nvPr/>
        </p:nvSpPr>
        <p:spPr>
          <a:xfrm>
            <a:off x="4718946" y="2810819"/>
            <a:ext cx="197596" cy="187569"/>
          </a:xfrm>
          <a:prstGeom prst="diamond">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p:cNvCxnSpPr/>
          <p:nvPr/>
        </p:nvCxnSpPr>
        <p:spPr>
          <a:xfrm flipH="1">
            <a:off x="3547780" y="2166828"/>
            <a:ext cx="4057" cy="59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2294662" y="2183489"/>
            <a:ext cx="4057" cy="59803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209467" y="1070919"/>
            <a:ext cx="8712111" cy="646331"/>
          </a:xfrm>
          <a:prstGeom prst="rect">
            <a:avLst/>
          </a:prstGeom>
          <a:noFill/>
        </p:spPr>
        <p:txBody>
          <a:bodyPr wrap="square" rtlCol="0">
            <a:spAutoFit/>
          </a:bodyPr>
          <a:lstStyle/>
          <a:p>
            <a:r>
              <a:rPr lang="en-US" dirty="0"/>
              <a:t>When Will the Cost Community Collect Technical Data?</a:t>
            </a:r>
          </a:p>
          <a:p>
            <a:endParaRPr lang="en-US" dirty="0"/>
          </a:p>
        </p:txBody>
      </p:sp>
      <p:sp>
        <p:nvSpPr>
          <p:cNvPr id="42" name="Diamond 41"/>
          <p:cNvSpPr/>
          <p:nvPr/>
        </p:nvSpPr>
        <p:spPr>
          <a:xfrm>
            <a:off x="8229297" y="4594916"/>
            <a:ext cx="197596" cy="187569"/>
          </a:xfrm>
          <a:prstGeom prst="diamond">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469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585186" cy="500047"/>
          </a:xfrm>
        </p:spPr>
        <p:txBody>
          <a:bodyPr/>
          <a:lstStyle/>
          <a:p>
            <a:r>
              <a:rPr lang="en-US" b="1" dirty="0" smtClean="0"/>
              <a:t>Technical Data Reporting Supplement</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935294"/>
            <a:ext cx="11519522"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Revise generic Technical Data CDRL (DD 1423) to Program specifics</a:t>
            </a:r>
          </a:p>
        </p:txBody>
      </p:sp>
      <p:sp>
        <p:nvSpPr>
          <p:cNvPr id="2" name="Slide Number Placeholder 1"/>
          <p:cNvSpPr>
            <a:spLocks noGrp="1"/>
          </p:cNvSpPr>
          <p:nvPr>
            <p:ph type="sldNum" sz="quarter" idx="12"/>
          </p:nvPr>
        </p:nvSpPr>
        <p:spPr/>
        <p:txBody>
          <a:bodyPr/>
          <a:lstStyle/>
          <a:p>
            <a:fld id="{8F8C957E-D11D-442A-875E-0647976CE83B}" type="slidenum">
              <a:rPr lang="en-US" smtClean="0"/>
              <a:t>16</a:t>
            </a:fld>
            <a:endParaRPr lang="en-US"/>
          </a:p>
        </p:txBody>
      </p:sp>
      <p:pic>
        <p:nvPicPr>
          <p:cNvPr id="6" name="Picture 5"/>
          <p:cNvPicPr>
            <a:picLocks noChangeAspect="1"/>
          </p:cNvPicPr>
          <p:nvPr/>
        </p:nvPicPr>
        <p:blipFill>
          <a:blip r:embed="rId2"/>
          <a:stretch>
            <a:fillRect/>
          </a:stretch>
        </p:blipFill>
        <p:spPr>
          <a:xfrm>
            <a:off x="7226301" y="1392075"/>
            <a:ext cx="4140200" cy="5354800"/>
          </a:xfrm>
          <a:prstGeom prst="rect">
            <a:avLst/>
          </a:prstGeom>
        </p:spPr>
      </p:pic>
      <p:sp>
        <p:nvSpPr>
          <p:cNvPr id="7" name="TextBox 6"/>
          <p:cNvSpPr txBox="1"/>
          <p:nvPr/>
        </p:nvSpPr>
        <p:spPr>
          <a:xfrm>
            <a:off x="466725" y="1868244"/>
            <a:ext cx="6372225"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Technical Data Report example CDRL language can </a:t>
            </a:r>
            <a:r>
              <a:rPr lang="en-US" dirty="0"/>
              <a:t>be downloaded at </a:t>
            </a:r>
            <a:r>
              <a:rPr lang="en-US" dirty="0">
                <a:hlinkClick r:id="rId3"/>
              </a:rPr>
              <a:t>https://</a:t>
            </a:r>
            <a:r>
              <a:rPr lang="en-US" dirty="0" smtClean="0">
                <a:hlinkClick r:id="rId3"/>
              </a:rPr>
              <a:t>cade.osd.mil/policy/cdrl</a:t>
            </a:r>
            <a:endParaRPr lang="en-US" dirty="0" smtClean="0"/>
          </a:p>
          <a:p>
            <a:endParaRPr lang="en-US" dirty="0" smtClean="0"/>
          </a:p>
          <a:p>
            <a:pPr marL="285750" indent="-285750">
              <a:buFont typeface="Arial" panose="020B0604020202020204" pitchFamily="34" charset="0"/>
              <a:buChar char="•"/>
            </a:pPr>
            <a:r>
              <a:rPr lang="en-US" dirty="0" smtClean="0"/>
              <a:t>CDRL language should always refer to the CSDR Plan for technical data parameter requirements by WBS element</a:t>
            </a:r>
          </a:p>
          <a:p>
            <a:endParaRPr lang="en-US" dirty="0" smtClean="0"/>
          </a:p>
          <a:p>
            <a:pPr marL="285750" indent="-285750">
              <a:buFont typeface="Arial" panose="020B0604020202020204" pitchFamily="34" charset="0"/>
              <a:buChar char="•"/>
            </a:pPr>
            <a:r>
              <a:rPr lang="en-US" dirty="0" smtClean="0"/>
              <a:t>In cases where other CDRLs meet the requirements for technical data parameter, but are not explicitly reported on the TDR, the CDRL language should specify the following:</a:t>
            </a:r>
          </a:p>
          <a:p>
            <a:pPr marL="742950" lvl="1" indent="-285750">
              <a:buFont typeface="Arial" panose="020B0604020202020204" pitchFamily="34" charset="0"/>
              <a:buChar char="•"/>
            </a:pPr>
            <a:r>
              <a:rPr lang="en-US" dirty="0" smtClean="0"/>
              <a:t>Any alternative CDRL identified through the CWIPT process that meets the requirements for technical parameter reporting should be submitted to CADE along with the TDR for each required submission event, as specified in Block 15 (CSDR Submission Events)</a:t>
            </a:r>
            <a:endParaRPr lang="en-US" dirty="0"/>
          </a:p>
        </p:txBody>
      </p:sp>
    </p:spTree>
    <p:extLst>
      <p:ext uri="{BB962C8B-B14F-4D97-AF65-F5344CB8AC3E}">
        <p14:creationId xmlns:p14="http://schemas.microsoft.com/office/powerpoint/2010/main" val="2651837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585186" cy="500047"/>
          </a:xfrm>
        </p:spPr>
        <p:txBody>
          <a:bodyPr/>
          <a:lstStyle/>
          <a:p>
            <a:r>
              <a:rPr lang="en-US" b="1" dirty="0" smtClean="0"/>
              <a:t>Technical Data Reporting Supplement</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935294"/>
            <a:ext cx="11519522" cy="830997"/>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Participate in </a:t>
            </a:r>
            <a:r>
              <a:rPr lang="en-US" sz="2400" b="1" dirty="0" smtClean="0">
                <a:solidFill>
                  <a:srgbClr val="0070C0"/>
                </a:solidFill>
              </a:rPr>
              <a:t>pre/post </a:t>
            </a:r>
            <a:r>
              <a:rPr lang="en-US" sz="2400" b="1" dirty="0">
                <a:solidFill>
                  <a:srgbClr val="0070C0"/>
                </a:solidFill>
              </a:rPr>
              <a:t>award conferences to Ensure Tech Data requirements are well understood</a:t>
            </a:r>
          </a:p>
        </p:txBody>
      </p:sp>
      <p:sp>
        <p:nvSpPr>
          <p:cNvPr id="2" name="Slide Number Placeholder 1"/>
          <p:cNvSpPr>
            <a:spLocks noGrp="1"/>
          </p:cNvSpPr>
          <p:nvPr>
            <p:ph type="sldNum" sz="quarter" idx="12"/>
          </p:nvPr>
        </p:nvSpPr>
        <p:spPr/>
        <p:txBody>
          <a:bodyPr/>
          <a:lstStyle/>
          <a:p>
            <a:fld id="{8F8C957E-D11D-442A-875E-0647976CE83B}" type="slidenum">
              <a:rPr lang="en-US" smtClean="0"/>
              <a:t>17</a:t>
            </a:fld>
            <a:endParaRPr lang="en-US"/>
          </a:p>
        </p:txBody>
      </p:sp>
      <p:sp>
        <p:nvSpPr>
          <p:cNvPr id="7" name="TextBox 6"/>
          <p:cNvSpPr txBox="1"/>
          <p:nvPr/>
        </p:nvSpPr>
        <p:spPr>
          <a:xfrm>
            <a:off x="468841" y="1766291"/>
            <a:ext cx="11363325"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Pre/Post Award discussions with industry can cover the following topics:</a:t>
            </a:r>
          </a:p>
          <a:p>
            <a:pPr marL="742950" lvl="1" indent="-285750">
              <a:buFont typeface="Arial" panose="020B0604020202020204" pitchFamily="34" charset="0"/>
              <a:buChar char="•"/>
            </a:pPr>
            <a:r>
              <a:rPr lang="en-US" dirty="0" smtClean="0"/>
              <a:t>Review of “Scope Definition: Order/Lots/End Items” (DD 2794 Items 17, 18, 19)</a:t>
            </a:r>
          </a:p>
          <a:p>
            <a:pPr marL="1200150" lvl="2" indent="-285750">
              <a:buFont typeface="Arial" panose="020B0604020202020204" pitchFamily="34" charset="0"/>
              <a:buChar char="•"/>
            </a:pPr>
            <a:r>
              <a:rPr lang="en-US" dirty="0" smtClean="0"/>
              <a:t>Ensure that industry understands the desired breakout of Delivery Orders, Lots, Builds, as well as all applicable Variant or End Item reporting</a:t>
            </a:r>
          </a:p>
          <a:p>
            <a:pPr marL="1200150" lvl="2" indent="-285750">
              <a:buFont typeface="Arial" panose="020B0604020202020204" pitchFamily="34" charset="0"/>
              <a:buChar char="•"/>
            </a:pPr>
            <a:r>
              <a:rPr lang="en-US" dirty="0" smtClean="0"/>
              <a:t>Ties to the TDR requirement for “Mapping ID” to tie the reported technical parameter to applicable WBS, Lot, and End Item</a:t>
            </a:r>
          </a:p>
          <a:p>
            <a:pPr marL="742950" lvl="1" indent="-285750">
              <a:buFont typeface="Arial" panose="020B0604020202020204" pitchFamily="34" charset="0"/>
              <a:buChar char="•"/>
            </a:pPr>
            <a:r>
              <a:rPr lang="en-US" dirty="0" smtClean="0"/>
              <a:t>Review “Submission Events” (DD 2794, Item 15)</a:t>
            </a:r>
          </a:p>
          <a:p>
            <a:pPr marL="1200150" lvl="2" indent="-285750">
              <a:buFont typeface="Arial" panose="020B0604020202020204" pitchFamily="34" charset="0"/>
              <a:buChar char="•"/>
            </a:pPr>
            <a:r>
              <a:rPr lang="en-US" dirty="0" smtClean="0"/>
              <a:t>Ensure industry understands frequency of reporting</a:t>
            </a:r>
          </a:p>
          <a:p>
            <a:pPr marL="1200150" lvl="2" indent="-285750">
              <a:buFont typeface="Arial" panose="020B0604020202020204" pitchFamily="34" charset="0"/>
              <a:buChar char="•"/>
            </a:pPr>
            <a:r>
              <a:rPr lang="en-US" dirty="0" smtClean="0"/>
              <a:t>Discuss the evolution of parameter values from Estimates to Actuals over the lifecycle of the contract/program</a:t>
            </a:r>
          </a:p>
          <a:p>
            <a:pPr marL="742950" lvl="1" indent="-285750">
              <a:buFont typeface="Arial" panose="020B0604020202020204" pitchFamily="34" charset="0"/>
              <a:buChar char="•"/>
            </a:pPr>
            <a:r>
              <a:rPr lang="en-US" dirty="0" smtClean="0"/>
              <a:t>Review availability of desired parameters listed in the Technical Data Supplement (DD 2794, Items 27-30)</a:t>
            </a:r>
          </a:p>
          <a:p>
            <a:pPr marL="1200150" lvl="2" indent="-285750">
              <a:buFont typeface="Arial" panose="020B0604020202020204" pitchFamily="34" charset="0"/>
              <a:buChar char="•"/>
            </a:pPr>
            <a:r>
              <a:rPr lang="en-US" dirty="0" smtClean="0"/>
              <a:t>Ensure industry can report parameter values according to WBS element</a:t>
            </a:r>
          </a:p>
          <a:p>
            <a:pPr marL="1200150" lvl="2" indent="-285750">
              <a:buFont typeface="Arial" panose="020B0604020202020204" pitchFamily="34" charset="0"/>
              <a:buChar char="•"/>
            </a:pPr>
            <a:r>
              <a:rPr lang="en-US" dirty="0" smtClean="0"/>
              <a:t>Allow contractor to identify other CDRLs that may meet reporting requirements </a:t>
            </a:r>
          </a:p>
          <a:p>
            <a:pPr marL="1200150" lvl="2" indent="-285750">
              <a:buFont typeface="Arial" panose="020B0604020202020204" pitchFamily="34" charset="0"/>
              <a:buChar char="•"/>
            </a:pPr>
            <a:r>
              <a:rPr lang="en-US" dirty="0" smtClean="0"/>
              <a:t>Ensure that other CDRLs that meet the TDR requirements are submitted along with the TDR in CADE</a:t>
            </a:r>
          </a:p>
          <a:p>
            <a:pPr marL="1200150" lvl="2" indent="-285750">
              <a:buFont typeface="Arial" panose="020B0604020202020204" pitchFamily="34" charset="0"/>
              <a:buChar char="•"/>
            </a:pPr>
            <a:r>
              <a:rPr lang="en-US" dirty="0" smtClean="0"/>
              <a:t>Review security or classification concerns</a:t>
            </a:r>
          </a:p>
          <a:p>
            <a:pPr marL="742950" lvl="1" indent="-285750">
              <a:buFont typeface="Arial" panose="020B0604020202020204" pitchFamily="34" charset="0"/>
              <a:buChar char="•"/>
            </a:pPr>
            <a:r>
              <a:rPr lang="en-US" dirty="0" smtClean="0"/>
              <a:t>If required, submit a revised Technical Data Supplement to the DCARC, along with revised plan for review and approval</a:t>
            </a:r>
          </a:p>
        </p:txBody>
      </p:sp>
    </p:spTree>
    <p:extLst>
      <p:ext uri="{BB962C8B-B14F-4D97-AF65-F5344CB8AC3E}">
        <p14:creationId xmlns:p14="http://schemas.microsoft.com/office/powerpoint/2010/main" val="4542547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18</a:t>
            </a:fld>
            <a:endParaRPr lang="en-US" dirty="0"/>
          </a:p>
        </p:txBody>
      </p:sp>
      <p:sp>
        <p:nvSpPr>
          <p:cNvPr id="3" name="Text Placeholder 2"/>
          <p:cNvSpPr>
            <a:spLocks noGrp="1"/>
          </p:cNvSpPr>
          <p:nvPr>
            <p:ph type="body" sz="quarter" idx="13"/>
          </p:nvPr>
        </p:nvSpPr>
        <p:spPr/>
        <p:txBody>
          <a:bodyPr/>
          <a:lstStyle/>
          <a:p>
            <a:r>
              <a:rPr lang="en-US" b="1" dirty="0" smtClean="0"/>
              <a:t>Additional Considerations</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TextBox 4"/>
          <p:cNvSpPr txBox="1"/>
          <p:nvPr/>
        </p:nvSpPr>
        <p:spPr>
          <a:xfrm>
            <a:off x="552450" y="964056"/>
            <a:ext cx="1087755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SRDR Reporting:</a:t>
            </a:r>
          </a:p>
          <a:p>
            <a:pPr marL="742950" lvl="1" indent="-285750">
              <a:buFont typeface="Arial" panose="020B0604020202020204" pitchFamily="34" charset="0"/>
              <a:buChar char="•"/>
            </a:pPr>
            <a:r>
              <a:rPr lang="en-US" sz="2000" dirty="0" smtClean="0"/>
              <a:t>If SRDR Development, Maintenance, or ERP reporting is required for the contract, ensure that the Technical Data Reporting parameters do not duplicate SRDR DID reporting requirements</a:t>
            </a:r>
          </a:p>
          <a:p>
            <a:pPr marL="742950" lvl="1" indent="-285750">
              <a:buFont typeface="Arial" panose="020B0604020202020204" pitchFamily="34" charset="0"/>
              <a:buChar char="•"/>
            </a:pPr>
            <a:r>
              <a:rPr lang="en-US" sz="2000" dirty="0" smtClean="0"/>
              <a:t>If SRDR Development, Maintenance, or ERP reporting is NOT required, the Technical Data Reporting parameters allow for some software parameters to be included as reporting requirements</a:t>
            </a:r>
          </a:p>
          <a:p>
            <a:pPr marL="285750" indent="-285750">
              <a:buFont typeface="Arial" panose="020B0604020202020204" pitchFamily="34" charset="0"/>
              <a:buChar char="•"/>
            </a:pPr>
            <a:r>
              <a:rPr lang="en-US" sz="2000" dirty="0" smtClean="0"/>
              <a:t>Sustainment &amp; Contractor Logistics Support (CLS) Reporting:</a:t>
            </a:r>
          </a:p>
          <a:p>
            <a:pPr marL="742950" lvl="1" indent="-285750">
              <a:buFont typeface="Arial" panose="020B0604020202020204" pitchFamily="34" charset="0"/>
              <a:buChar char="•"/>
            </a:pPr>
            <a:r>
              <a:rPr lang="en-US" sz="2000" dirty="0"/>
              <a:t>When Maintenance and Repair Reporting is planned, plan the Technical Data Report to capture the fielded </a:t>
            </a:r>
            <a:r>
              <a:rPr lang="en-US" sz="2000" dirty="0" smtClean="0"/>
              <a:t>item(s) </a:t>
            </a:r>
            <a:r>
              <a:rPr lang="en-US" sz="2000" dirty="0"/>
              <a:t>being supported such as fleet size and </a:t>
            </a:r>
            <a:r>
              <a:rPr lang="en-US" sz="2000" dirty="0" err="1"/>
              <a:t>OpTempo</a:t>
            </a:r>
            <a:r>
              <a:rPr lang="en-US" sz="2000" dirty="0"/>
              <a:t> by </a:t>
            </a:r>
            <a:r>
              <a:rPr lang="en-US" sz="2000" dirty="0" smtClean="0"/>
              <a:t>location</a:t>
            </a:r>
          </a:p>
          <a:p>
            <a:pPr marL="742950" lvl="1" indent="-285750">
              <a:buFont typeface="Arial" panose="020B0604020202020204" pitchFamily="34" charset="0"/>
              <a:buChar char="•"/>
            </a:pPr>
            <a:r>
              <a:rPr lang="en-US" sz="2000" dirty="0" smtClean="0"/>
              <a:t>Leverage the O&amp;S phase Core parameter list to implement sustainment-specific parameters, such as quantities</a:t>
            </a:r>
          </a:p>
          <a:p>
            <a:pPr marL="742950" lvl="1" indent="-285750">
              <a:buFont typeface="Arial" panose="020B0604020202020204" pitchFamily="34" charset="0"/>
              <a:buChar char="•"/>
            </a:pPr>
            <a:r>
              <a:rPr lang="en-US" sz="2000" dirty="0" smtClean="0"/>
              <a:t>BOTH TDR and M/R are appropriate for a given contract plan</a:t>
            </a:r>
          </a:p>
          <a:p>
            <a:pPr marL="285750" indent="-285750">
              <a:buFont typeface="Arial" panose="020B0604020202020204" pitchFamily="34" charset="0"/>
              <a:buChar char="•"/>
            </a:pPr>
            <a:r>
              <a:rPr lang="en-US" sz="2000" dirty="0" smtClean="0"/>
              <a:t>Legacy &amp; </a:t>
            </a:r>
            <a:r>
              <a:rPr lang="en-US" sz="2000" dirty="0" err="1" smtClean="0"/>
              <a:t>FlexFile</a:t>
            </a:r>
            <a:r>
              <a:rPr lang="en-US" sz="2000" dirty="0" smtClean="0"/>
              <a:t> Reporting:</a:t>
            </a:r>
          </a:p>
          <a:p>
            <a:pPr marL="742950" lvl="1" indent="-285750">
              <a:buFont typeface="Arial" panose="020B0604020202020204" pitchFamily="34" charset="0"/>
              <a:buChar char="•"/>
            </a:pPr>
            <a:r>
              <a:rPr lang="en-US" sz="2000" dirty="0" smtClean="0"/>
              <a:t>The DD 2794 Technical Data Supplement can be added to contracts that require either 1921, legacy reporting requirements, OR </a:t>
            </a:r>
            <a:r>
              <a:rPr lang="en-US" sz="2000" dirty="0" err="1" smtClean="0"/>
              <a:t>FlexFiles</a:t>
            </a:r>
            <a:endParaRPr lang="en-US" sz="2000" dirty="0" smtClean="0"/>
          </a:p>
          <a:p>
            <a:pPr marL="742950" lvl="1" indent="-285750">
              <a:buFont typeface="Arial" panose="020B0604020202020204" pitchFamily="34" charset="0"/>
              <a:buChar char="•"/>
            </a:pPr>
            <a:r>
              <a:rPr lang="en-US" sz="2000" dirty="0" smtClean="0"/>
              <a:t>Ensure the submission event tables reflect appropriate forms</a:t>
            </a:r>
            <a:endParaRPr lang="en-US" sz="2000" dirty="0"/>
          </a:p>
        </p:txBody>
      </p:sp>
      <p:sp>
        <p:nvSpPr>
          <p:cNvPr id="6" name="TextBox 5"/>
          <p:cNvSpPr txBox="1"/>
          <p:nvPr/>
        </p:nvSpPr>
        <p:spPr>
          <a:xfrm>
            <a:off x="181784" y="6223655"/>
            <a:ext cx="2910449" cy="523220"/>
          </a:xfrm>
          <a:prstGeom prst="rect">
            <a:avLst/>
          </a:prstGeom>
          <a:noFill/>
        </p:spPr>
        <p:txBody>
          <a:bodyPr wrap="square" rtlCol="0">
            <a:spAutoFit/>
          </a:bodyPr>
          <a:lstStyle/>
          <a:p>
            <a:r>
              <a:rPr lang="en-US" sz="1400" dirty="0" smtClean="0"/>
              <a:t>For additional information, see:</a:t>
            </a:r>
          </a:p>
          <a:p>
            <a:r>
              <a:rPr lang="en-US" sz="1400" dirty="0" smtClean="0">
                <a:hlinkClick r:id="rId2" action="ppaction://hlinksldjump"/>
              </a:rPr>
              <a:t>Intersection with Other Reporting</a:t>
            </a:r>
            <a:endParaRPr lang="en-US" sz="1400" dirty="0"/>
          </a:p>
        </p:txBody>
      </p:sp>
    </p:spTree>
    <p:extLst>
      <p:ext uri="{BB962C8B-B14F-4D97-AF65-F5344CB8AC3E}">
        <p14:creationId xmlns:p14="http://schemas.microsoft.com/office/powerpoint/2010/main" val="36527128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19</a:t>
            </a:fld>
            <a:endParaRPr lang="en-US"/>
          </a:p>
        </p:txBody>
      </p:sp>
      <p:sp>
        <p:nvSpPr>
          <p:cNvPr id="3" name="Text Placeholder 2"/>
          <p:cNvSpPr>
            <a:spLocks noGrp="1"/>
          </p:cNvSpPr>
          <p:nvPr>
            <p:ph type="body" sz="quarter" idx="13"/>
          </p:nvPr>
        </p:nvSpPr>
        <p:spPr/>
        <p:txBody>
          <a:bodyPr/>
          <a:lstStyle/>
          <a:p>
            <a:r>
              <a:rPr lang="en-US" dirty="0"/>
              <a:t>Tech Data on the CADE Public </a:t>
            </a:r>
            <a:r>
              <a:rPr lang="en-US" dirty="0" smtClean="0"/>
              <a:t>Site</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pic>
        <p:nvPicPr>
          <p:cNvPr id="5" name="Picture 4"/>
          <p:cNvPicPr>
            <a:picLocks noChangeAspect="1"/>
          </p:cNvPicPr>
          <p:nvPr/>
        </p:nvPicPr>
        <p:blipFill rotWithShape="1">
          <a:blip r:embed="rId2"/>
          <a:srcRect b="4385"/>
          <a:stretch/>
        </p:blipFill>
        <p:spPr>
          <a:xfrm>
            <a:off x="1941921" y="935053"/>
            <a:ext cx="5526857" cy="5446697"/>
          </a:xfrm>
          <a:prstGeom prst="rect">
            <a:avLst/>
          </a:prstGeom>
          <a:ln>
            <a:solidFill>
              <a:schemeClr val="accent1"/>
            </a:solidFill>
          </a:ln>
        </p:spPr>
      </p:pic>
      <p:sp>
        <p:nvSpPr>
          <p:cNvPr id="6" name="TextBox 5"/>
          <p:cNvSpPr txBox="1"/>
          <p:nvPr/>
        </p:nvSpPr>
        <p:spPr>
          <a:xfrm>
            <a:off x="7897027" y="2642738"/>
            <a:ext cx="3685373" cy="203132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Learn More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Implementation Guidance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Submission Guidance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Standard Tech Data Plans</a:t>
            </a:r>
            <a:endParaRPr lang="en-US" b="1" dirty="0"/>
          </a:p>
        </p:txBody>
      </p:sp>
      <p:cxnSp>
        <p:nvCxnSpPr>
          <p:cNvPr id="7" name="Straight Arrow Connector 6"/>
          <p:cNvCxnSpPr/>
          <p:nvPr/>
        </p:nvCxnSpPr>
        <p:spPr>
          <a:xfrm flipH="1">
            <a:off x="4999703" y="2816942"/>
            <a:ext cx="2897324" cy="530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4999703" y="3366919"/>
            <a:ext cx="2897324" cy="4524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999703" y="3879794"/>
            <a:ext cx="2897324" cy="334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636774" y="4469937"/>
            <a:ext cx="1260253" cy="599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384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4294967295"/>
          </p:nvPr>
        </p:nvSpPr>
        <p:spPr>
          <a:xfrm>
            <a:off x="377825" y="324998"/>
            <a:ext cx="4327525" cy="277812"/>
          </a:xfrm>
          <a:prstGeom prst="rect">
            <a:avLst/>
          </a:prstGeom>
        </p:spPr>
        <p:txBody>
          <a:bodyPr/>
          <a:lstStyle/>
          <a:p>
            <a:pPr marL="0" indent="0">
              <a:buNone/>
            </a:pPr>
            <a:r>
              <a:rPr lang="en-US" b="1" dirty="0" smtClean="0">
                <a:solidFill>
                  <a:schemeClr val="bg1"/>
                </a:solidFill>
              </a:rPr>
              <a:t>Technical Data Overview</a:t>
            </a:r>
            <a:endParaRPr lang="en-US" b="1" dirty="0">
              <a:solidFill>
                <a:schemeClr val="bg1"/>
              </a:solidFill>
            </a:endParaRPr>
          </a:p>
        </p:txBody>
      </p:sp>
      <p:pic>
        <p:nvPicPr>
          <p:cNvPr id="33" name="Picture 3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412" y="4826980"/>
            <a:ext cx="724001" cy="72400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6" name="TextBox 35"/>
          <p:cNvSpPr txBox="1"/>
          <p:nvPr/>
        </p:nvSpPr>
        <p:spPr>
          <a:xfrm>
            <a:off x="5283887" y="463904"/>
            <a:ext cx="5462460" cy="584775"/>
          </a:xfrm>
          <a:prstGeom prst="rect">
            <a:avLst/>
          </a:prstGeom>
          <a:noFill/>
        </p:spPr>
        <p:txBody>
          <a:bodyPr wrap="square" rtlCol="0">
            <a:spAutoFit/>
          </a:bodyPr>
          <a:lstStyle/>
          <a:p>
            <a:r>
              <a:rPr lang="en-US" sz="3200" b="1" dirty="0" smtClean="0"/>
              <a:t>Technical Data…</a:t>
            </a:r>
            <a:endParaRPr lang="en-US" sz="3200" b="1" dirty="0"/>
          </a:p>
        </p:txBody>
      </p:sp>
      <p:sp>
        <p:nvSpPr>
          <p:cNvPr id="41" name="TextBox 40"/>
          <p:cNvSpPr txBox="1"/>
          <p:nvPr/>
        </p:nvSpPr>
        <p:spPr>
          <a:xfrm>
            <a:off x="96552" y="1018677"/>
            <a:ext cx="3482389" cy="4370427"/>
          </a:xfrm>
          <a:prstGeom prst="rect">
            <a:avLst/>
          </a:prstGeom>
          <a:noFill/>
        </p:spPr>
        <p:txBody>
          <a:bodyPr wrap="square" rtlCol="0">
            <a:spAutoFit/>
          </a:bodyPr>
          <a:lstStyle/>
          <a:p>
            <a:r>
              <a:rPr lang="en-US" sz="1600" dirty="0" smtClean="0">
                <a:solidFill>
                  <a:schemeClr val="bg1"/>
                </a:solidFill>
              </a:rPr>
              <a:t>Cost data has been delivered on DoD contracts for 60 years, SW data has been provided for 10 years. Technical Data has always been a requirement; however, not implemented effectively</a:t>
            </a:r>
          </a:p>
          <a:p>
            <a:endParaRPr lang="en-US" sz="1000" dirty="0">
              <a:solidFill>
                <a:schemeClr val="bg1"/>
              </a:solidFill>
            </a:endParaRPr>
          </a:p>
          <a:p>
            <a:r>
              <a:rPr lang="en-US" sz="1700" b="1" dirty="0" smtClean="0">
                <a:solidFill>
                  <a:schemeClr val="bg1"/>
                </a:solidFill>
              </a:rPr>
              <a:t>Tech Data</a:t>
            </a:r>
            <a:r>
              <a:rPr lang="en-US" sz="1700" dirty="0" smtClean="0">
                <a:solidFill>
                  <a:schemeClr val="bg1"/>
                </a:solidFill>
              </a:rPr>
              <a:t> initiative: </a:t>
            </a:r>
          </a:p>
          <a:p>
            <a:pPr marL="285750" indent="-285750">
              <a:buFont typeface="Calibri" panose="020F0502020204030204" pitchFamily="34" charset="0"/>
              <a:buChar char="›"/>
            </a:pPr>
            <a:r>
              <a:rPr lang="en-US" sz="1400" dirty="0">
                <a:solidFill>
                  <a:schemeClr val="bg1"/>
                </a:solidFill>
              </a:rPr>
              <a:t>Provides mechanism to systematically capture Tech Data on contracts</a:t>
            </a:r>
          </a:p>
          <a:p>
            <a:pPr marL="285750" lvl="0" indent="-285750">
              <a:buFont typeface="Calibri" panose="020F0502020204030204" pitchFamily="34" charset="0"/>
              <a:buChar char="›"/>
            </a:pPr>
            <a:r>
              <a:rPr lang="en-US" sz="1400" dirty="0" smtClean="0">
                <a:solidFill>
                  <a:schemeClr val="bg1"/>
                </a:solidFill>
              </a:rPr>
              <a:t>Complements DoD CARD process</a:t>
            </a:r>
          </a:p>
          <a:p>
            <a:pPr marL="285750" indent="-285750">
              <a:buFont typeface="Calibri" panose="020F0502020204030204" pitchFamily="34" charset="0"/>
              <a:buChar char="›"/>
            </a:pPr>
            <a:r>
              <a:rPr lang="en-US" sz="1400" dirty="0">
                <a:solidFill>
                  <a:schemeClr val="bg1"/>
                </a:solidFill>
              </a:rPr>
              <a:t>Creates a common Tech Data Vocabulary</a:t>
            </a:r>
          </a:p>
          <a:p>
            <a:pPr marL="285750" lvl="0" indent="-285750">
              <a:buFont typeface="Calibri" panose="020F0502020204030204" pitchFamily="34" charset="0"/>
              <a:buChar char="›"/>
            </a:pPr>
            <a:r>
              <a:rPr lang="en-US" sz="1400" dirty="0" smtClean="0">
                <a:solidFill>
                  <a:schemeClr val="bg1"/>
                </a:solidFill>
              </a:rPr>
              <a:t>Defines core set of needed parameters</a:t>
            </a:r>
          </a:p>
          <a:p>
            <a:pPr marL="285750" lvl="0" indent="-285750">
              <a:buFont typeface="Calibri" panose="020F0502020204030204" pitchFamily="34" charset="0"/>
              <a:buChar char="›"/>
            </a:pPr>
            <a:r>
              <a:rPr lang="en-US" sz="1400" dirty="0" smtClean="0">
                <a:solidFill>
                  <a:schemeClr val="bg1"/>
                </a:solidFill>
              </a:rPr>
              <a:t>Leverages other Tech Data on contract</a:t>
            </a:r>
          </a:p>
          <a:p>
            <a:pPr lvl="0"/>
            <a:endParaRPr lang="en-US" sz="1400" dirty="0" smtClean="0">
              <a:solidFill>
                <a:schemeClr val="bg1"/>
              </a:solidFill>
            </a:endParaRPr>
          </a:p>
          <a:p>
            <a:r>
              <a:rPr lang="en-US" sz="1700" b="1" dirty="0" smtClean="0">
                <a:solidFill>
                  <a:schemeClr val="bg1"/>
                </a:solidFill>
              </a:rPr>
              <a:t>Results:</a:t>
            </a:r>
            <a:endParaRPr lang="en-US" sz="1700" b="1" dirty="0">
              <a:solidFill>
                <a:schemeClr val="bg1"/>
              </a:solidFill>
            </a:endParaRPr>
          </a:p>
          <a:p>
            <a:pPr marL="285750" lvl="0" indent="-285750">
              <a:buFont typeface="Calibri" panose="020F0502020204030204" pitchFamily="34" charset="0"/>
              <a:buChar char="›"/>
            </a:pPr>
            <a:r>
              <a:rPr lang="en-US" sz="1400" b="1" dirty="0" smtClean="0">
                <a:solidFill>
                  <a:schemeClr val="bg1"/>
                </a:solidFill>
              </a:rPr>
              <a:t>Tech Data </a:t>
            </a:r>
            <a:r>
              <a:rPr lang="en-US" sz="1400" b="1" dirty="0">
                <a:solidFill>
                  <a:schemeClr val="bg1"/>
                </a:solidFill>
              </a:rPr>
              <a:t>Plan </a:t>
            </a:r>
            <a:r>
              <a:rPr lang="en-US" sz="1400" dirty="0">
                <a:solidFill>
                  <a:schemeClr val="bg1"/>
                </a:solidFill>
              </a:rPr>
              <a:t>reported </a:t>
            </a:r>
            <a:r>
              <a:rPr lang="en-US" sz="1400" dirty="0" smtClean="0">
                <a:solidFill>
                  <a:schemeClr val="bg1"/>
                </a:solidFill>
              </a:rPr>
              <a:t>via WBS</a:t>
            </a:r>
            <a:endParaRPr lang="en-US" sz="1400" dirty="0" smtClean="0">
              <a:solidFill>
                <a:schemeClr val="tx1">
                  <a:lumMod val="75000"/>
                  <a:lumOff val="25000"/>
                </a:schemeClr>
              </a:solidFill>
            </a:endParaRPr>
          </a:p>
          <a:p>
            <a:pPr marL="285750" lvl="0" indent="-285750">
              <a:buFont typeface="Calibri" panose="020F0502020204030204" pitchFamily="34" charset="0"/>
              <a:buChar char="›"/>
            </a:pPr>
            <a:r>
              <a:rPr lang="en-US" sz="1400" dirty="0" smtClean="0">
                <a:solidFill>
                  <a:schemeClr val="bg1"/>
                </a:solidFill>
              </a:rPr>
              <a:t>Common </a:t>
            </a:r>
            <a:r>
              <a:rPr lang="en-US" sz="1400" b="1" dirty="0">
                <a:solidFill>
                  <a:schemeClr val="bg1"/>
                </a:solidFill>
              </a:rPr>
              <a:t>taxonomy</a:t>
            </a:r>
            <a:r>
              <a:rPr lang="en-US" sz="1400" dirty="0">
                <a:solidFill>
                  <a:schemeClr val="bg1"/>
                </a:solidFill>
              </a:rPr>
              <a:t> for both CARD and TDR - consistent with GOVT ENGR </a:t>
            </a:r>
            <a:r>
              <a:rPr lang="en-US" sz="1400" dirty="0" smtClean="0">
                <a:solidFill>
                  <a:schemeClr val="bg1"/>
                </a:solidFill>
              </a:rPr>
              <a:t>  groups </a:t>
            </a:r>
            <a:r>
              <a:rPr lang="en-US" sz="1400" dirty="0">
                <a:solidFill>
                  <a:schemeClr val="bg1"/>
                </a:solidFill>
              </a:rPr>
              <a:t>and </a:t>
            </a:r>
            <a:r>
              <a:rPr lang="en-US" sz="1400" dirty="0" smtClean="0">
                <a:solidFill>
                  <a:schemeClr val="bg1"/>
                </a:solidFill>
              </a:rPr>
              <a:t>Industry</a:t>
            </a:r>
            <a:endParaRPr lang="en-US" sz="1400" dirty="0">
              <a:solidFill>
                <a:schemeClr val="bg1"/>
              </a:solidFill>
            </a:endParaRPr>
          </a:p>
        </p:txBody>
      </p:sp>
      <p:sp>
        <p:nvSpPr>
          <p:cNvPr id="42" name="Rectangle 41"/>
          <p:cNvSpPr/>
          <p:nvPr/>
        </p:nvSpPr>
        <p:spPr>
          <a:xfrm>
            <a:off x="4750129" y="1267713"/>
            <a:ext cx="7284301" cy="4985980"/>
          </a:xfrm>
          <a:prstGeom prst="rect">
            <a:avLst/>
          </a:prstGeom>
        </p:spPr>
        <p:txBody>
          <a:bodyPr wrap="square">
            <a:spAutoFit/>
          </a:bodyPr>
          <a:lstStyle/>
          <a:p>
            <a:r>
              <a:rPr lang="en-US" sz="2400" b="1" dirty="0" smtClean="0"/>
              <a:t>Enduring Cost Analysis Need</a:t>
            </a:r>
            <a:endParaRPr lang="en-US" sz="2400" b="1" dirty="0"/>
          </a:p>
          <a:p>
            <a:pPr marL="233363" indent="-233363">
              <a:buFont typeface="Calibri" panose="020F0502020204030204" pitchFamily="34" charset="0"/>
              <a:buChar char="›"/>
            </a:pPr>
            <a:r>
              <a:rPr lang="en-US" dirty="0" smtClean="0">
                <a:solidFill>
                  <a:schemeClr val="tx1">
                    <a:lumMod val="75000"/>
                    <a:lumOff val="25000"/>
                  </a:schemeClr>
                </a:solidFill>
              </a:rPr>
              <a:t>Provides context to the cost data</a:t>
            </a:r>
          </a:p>
          <a:p>
            <a:pPr marL="233363" indent="-233363">
              <a:buFont typeface="Calibri" panose="020F0502020204030204" pitchFamily="34" charset="0"/>
              <a:buChar char="›"/>
            </a:pPr>
            <a:r>
              <a:rPr lang="en-US" dirty="0">
                <a:solidFill>
                  <a:schemeClr val="tx1">
                    <a:lumMod val="75000"/>
                    <a:lumOff val="25000"/>
                  </a:schemeClr>
                </a:solidFill>
              </a:rPr>
              <a:t>Defines the Program’s Technical Baseline</a:t>
            </a:r>
          </a:p>
          <a:p>
            <a:pPr marL="233363" indent="-233363">
              <a:buFont typeface="Calibri" panose="020F0502020204030204" pitchFamily="34" charset="0"/>
              <a:buChar char="›"/>
            </a:pPr>
            <a:r>
              <a:rPr lang="en-US" dirty="0">
                <a:solidFill>
                  <a:schemeClr val="tx1">
                    <a:lumMod val="75000"/>
                    <a:lumOff val="25000"/>
                  </a:schemeClr>
                </a:solidFill>
              </a:rPr>
              <a:t>Ingredient of acquisition strategies, e.g., schedules</a:t>
            </a:r>
          </a:p>
          <a:p>
            <a:pPr marL="233363" indent="-233363">
              <a:buFont typeface="Calibri" panose="020F0502020204030204" pitchFamily="34" charset="0"/>
              <a:buChar char="›"/>
            </a:pPr>
            <a:r>
              <a:rPr lang="en-US" dirty="0" smtClean="0">
                <a:solidFill>
                  <a:schemeClr val="tx1">
                    <a:lumMod val="75000"/>
                    <a:lumOff val="25000"/>
                  </a:schemeClr>
                </a:solidFill>
              </a:rPr>
              <a:t>Identification </a:t>
            </a:r>
            <a:r>
              <a:rPr lang="en-US" dirty="0">
                <a:solidFill>
                  <a:schemeClr val="tx1">
                    <a:lumMod val="75000"/>
                    <a:lumOff val="25000"/>
                  </a:schemeClr>
                </a:solidFill>
              </a:rPr>
              <a:t>and quantification of cost drivers</a:t>
            </a:r>
          </a:p>
          <a:p>
            <a:pPr marL="233363" indent="-233363">
              <a:buFont typeface="Calibri" panose="020F0502020204030204" pitchFamily="34" charset="0"/>
              <a:buChar char="›"/>
            </a:pPr>
            <a:r>
              <a:rPr lang="en-US" dirty="0" smtClean="0">
                <a:solidFill>
                  <a:schemeClr val="tx1">
                    <a:lumMod val="75000"/>
                    <a:lumOff val="25000"/>
                  </a:schemeClr>
                </a:solidFill>
              </a:rPr>
              <a:t>Foundation </a:t>
            </a:r>
            <a:r>
              <a:rPr lang="en-US" dirty="0">
                <a:solidFill>
                  <a:schemeClr val="tx1">
                    <a:lumMod val="75000"/>
                    <a:lumOff val="25000"/>
                  </a:schemeClr>
                </a:solidFill>
              </a:rPr>
              <a:t>for Independent Technical Assessments</a:t>
            </a:r>
          </a:p>
          <a:p>
            <a:pPr marL="233363" indent="-233363">
              <a:buFont typeface="Calibri" panose="020F0502020204030204" pitchFamily="34" charset="0"/>
              <a:buChar char="›"/>
            </a:pPr>
            <a:r>
              <a:rPr lang="en-US" dirty="0">
                <a:solidFill>
                  <a:schemeClr val="tx1">
                    <a:lumMod val="75000"/>
                    <a:lumOff val="25000"/>
                  </a:schemeClr>
                </a:solidFill>
              </a:rPr>
              <a:t>Supports architecture trade studies</a:t>
            </a:r>
          </a:p>
          <a:p>
            <a:pPr marL="233363" indent="-233363">
              <a:buFont typeface="Calibri" panose="020F0502020204030204" pitchFamily="34" charset="0"/>
              <a:buChar char="›"/>
            </a:pPr>
            <a:r>
              <a:rPr lang="en-US" dirty="0">
                <a:solidFill>
                  <a:schemeClr val="tx1">
                    <a:lumMod val="75000"/>
                    <a:lumOff val="25000"/>
                  </a:schemeClr>
                </a:solidFill>
              </a:rPr>
              <a:t>Highlights areas of potential </a:t>
            </a:r>
            <a:r>
              <a:rPr lang="en-US" dirty="0" smtClean="0">
                <a:solidFill>
                  <a:schemeClr val="tx1">
                    <a:lumMod val="75000"/>
                    <a:lumOff val="25000"/>
                  </a:schemeClr>
                </a:solidFill>
              </a:rPr>
              <a:t>risk</a:t>
            </a:r>
            <a:endParaRPr lang="en-US" dirty="0">
              <a:solidFill>
                <a:schemeClr val="tx1">
                  <a:lumMod val="75000"/>
                  <a:lumOff val="25000"/>
                </a:schemeClr>
              </a:solidFill>
            </a:endParaRPr>
          </a:p>
          <a:p>
            <a:pPr marL="233363" indent="-233363">
              <a:buFont typeface="Calibri" panose="020F0502020204030204" pitchFamily="34" charset="0"/>
              <a:buChar char="›"/>
            </a:pPr>
            <a:endParaRPr lang="en-US" dirty="0" smtClean="0">
              <a:solidFill>
                <a:schemeClr val="tx1">
                  <a:lumMod val="75000"/>
                  <a:lumOff val="25000"/>
                </a:schemeClr>
              </a:solidFill>
            </a:endParaRPr>
          </a:p>
          <a:p>
            <a:pPr marL="233363" indent="-233363">
              <a:buFont typeface="Calibri" panose="020F0502020204030204" pitchFamily="34" charset="0"/>
              <a:buChar char="›"/>
            </a:pPr>
            <a:endParaRPr lang="en-US" dirty="0" smtClean="0">
              <a:solidFill>
                <a:schemeClr val="tx1">
                  <a:lumMod val="75000"/>
                  <a:lumOff val="25000"/>
                </a:schemeClr>
              </a:solidFill>
            </a:endParaRPr>
          </a:p>
          <a:p>
            <a:r>
              <a:rPr lang="en-US" sz="2400" b="1" dirty="0"/>
              <a:t>Unfortunately </a:t>
            </a:r>
            <a:r>
              <a:rPr lang="en-US" sz="2400" b="1" dirty="0" smtClean="0"/>
              <a:t>Tech Data is a Knowledge Gap</a:t>
            </a:r>
            <a:endParaRPr lang="en-US" sz="2400" b="1" dirty="0"/>
          </a:p>
          <a:p>
            <a:pPr marL="285750" indent="-285750">
              <a:buFont typeface="Calibri" panose="020F0502020204030204" pitchFamily="34" charset="0"/>
              <a:buChar char="›"/>
            </a:pPr>
            <a:r>
              <a:rPr lang="en-US" dirty="0">
                <a:solidFill>
                  <a:schemeClr val="tx1">
                    <a:lumMod val="75000"/>
                    <a:lumOff val="25000"/>
                  </a:schemeClr>
                </a:solidFill>
                <a:latin typeface="Calibri" panose="020F0502020204030204" pitchFamily="34" charset="0"/>
                <a:ea typeface="ＭＳ Ｐゴシック" pitchFamily="34" charset="-128"/>
              </a:rPr>
              <a:t>Technical Data has always been a requirement; however, not implemented effectively</a:t>
            </a:r>
          </a:p>
          <a:p>
            <a:pPr marL="285750" indent="-285750">
              <a:buFont typeface="Calibri" panose="020F0502020204030204" pitchFamily="34" charset="0"/>
              <a:buChar char="›"/>
            </a:pPr>
            <a:r>
              <a:rPr lang="en-US" dirty="0" smtClean="0">
                <a:solidFill>
                  <a:schemeClr val="tx1">
                    <a:lumMod val="75000"/>
                    <a:lumOff val="25000"/>
                  </a:schemeClr>
                </a:solidFill>
                <a:latin typeface="Calibri" panose="020F0502020204030204" pitchFamily="34" charset="0"/>
                <a:ea typeface="ＭＳ Ｐゴシック" pitchFamily="34" charset="-128"/>
              </a:rPr>
              <a:t>Data collections have been ad-hoc</a:t>
            </a:r>
            <a:r>
              <a:rPr lang="en-US" dirty="0">
                <a:solidFill>
                  <a:schemeClr val="tx1">
                    <a:lumMod val="75000"/>
                    <a:lumOff val="25000"/>
                  </a:schemeClr>
                </a:solidFill>
                <a:latin typeface="Calibri" panose="020F0502020204030204" pitchFamily="34" charset="0"/>
                <a:ea typeface="ＭＳ Ｐゴシック" pitchFamily="34" charset="-128"/>
              </a:rPr>
              <a:t>, </a:t>
            </a:r>
            <a:r>
              <a:rPr lang="en-US" dirty="0" smtClean="0">
                <a:solidFill>
                  <a:schemeClr val="tx1">
                    <a:lumMod val="75000"/>
                    <a:lumOff val="25000"/>
                  </a:schemeClr>
                </a:solidFill>
                <a:latin typeface="Calibri" panose="020F0502020204030204" pitchFamily="34" charset="0"/>
                <a:ea typeface="ＭＳ Ｐゴシック" pitchFamily="34" charset="-128"/>
              </a:rPr>
              <a:t>inefficient, </a:t>
            </a:r>
            <a:r>
              <a:rPr lang="en-US" dirty="0">
                <a:solidFill>
                  <a:schemeClr val="tx1">
                    <a:lumMod val="75000"/>
                    <a:lumOff val="25000"/>
                  </a:schemeClr>
                </a:solidFill>
                <a:latin typeface="Calibri" panose="020F0502020204030204" pitchFamily="34" charset="0"/>
                <a:ea typeface="ＭＳ Ｐゴシック" pitchFamily="34" charset="-128"/>
              </a:rPr>
              <a:t>and </a:t>
            </a:r>
            <a:r>
              <a:rPr lang="en-US" dirty="0" smtClean="0">
                <a:solidFill>
                  <a:schemeClr val="tx1">
                    <a:lumMod val="75000"/>
                    <a:lumOff val="25000"/>
                  </a:schemeClr>
                </a:solidFill>
                <a:latin typeface="Calibri" panose="020F0502020204030204" pitchFamily="34" charset="0"/>
                <a:ea typeface="ＭＳ Ｐゴシック" pitchFamily="34" charset="-128"/>
              </a:rPr>
              <a:t>random within DoD</a:t>
            </a:r>
            <a:endParaRPr lang="en-US" dirty="0">
              <a:solidFill>
                <a:schemeClr val="tx1">
                  <a:lumMod val="75000"/>
                  <a:lumOff val="25000"/>
                </a:schemeClr>
              </a:solidFill>
              <a:latin typeface="Calibri" panose="020F0502020204030204" pitchFamily="34" charset="0"/>
              <a:ea typeface="ＭＳ Ｐゴシック" pitchFamily="34" charset="-128"/>
            </a:endParaRPr>
          </a:p>
          <a:p>
            <a:pPr marL="285750" lvl="1" indent="-285750">
              <a:buFont typeface="Calibri" panose="020F0502020204030204" pitchFamily="34" charset="0"/>
              <a:buChar char="›"/>
            </a:pPr>
            <a:r>
              <a:rPr lang="en-US" dirty="0">
                <a:solidFill>
                  <a:schemeClr val="tx1">
                    <a:lumMod val="75000"/>
                    <a:lumOff val="25000"/>
                  </a:schemeClr>
                </a:solidFill>
                <a:latin typeface="Calibri" panose="020F0502020204030204" pitchFamily="34" charset="0"/>
                <a:ea typeface="ＭＳ Ｐゴシック" pitchFamily="34" charset="-128"/>
                <a:cs typeface="Times New Roman" pitchFamily="18" charset="0"/>
              </a:rPr>
              <a:t>Program documents contain </a:t>
            </a:r>
            <a:r>
              <a:rPr lang="en-US" dirty="0" smtClean="0">
                <a:solidFill>
                  <a:schemeClr val="tx1">
                    <a:lumMod val="75000"/>
                    <a:lumOff val="25000"/>
                  </a:schemeClr>
                </a:solidFill>
                <a:latin typeface="Calibri" panose="020F0502020204030204" pitchFamily="34" charset="0"/>
                <a:ea typeface="ＭＳ Ｐゴシック" pitchFamily="34" charset="-128"/>
                <a:cs typeface="Times New Roman" pitchFamily="18" charset="0"/>
              </a:rPr>
              <a:t>lots of narrative </a:t>
            </a:r>
            <a:r>
              <a:rPr lang="en-US" dirty="0">
                <a:solidFill>
                  <a:schemeClr val="tx1">
                    <a:lumMod val="75000"/>
                    <a:lumOff val="25000"/>
                  </a:schemeClr>
                </a:solidFill>
                <a:latin typeface="Calibri" panose="020F0502020204030204" pitchFamily="34" charset="0"/>
                <a:ea typeface="ＭＳ Ｐゴシック" pitchFamily="34" charset="-128"/>
                <a:cs typeface="Times New Roman" pitchFamily="18" charset="0"/>
              </a:rPr>
              <a:t>and not enough real data</a:t>
            </a:r>
          </a:p>
          <a:p>
            <a:pPr marL="285750" indent="-285750">
              <a:buFont typeface="Calibri" panose="020F0502020204030204" pitchFamily="34" charset="0"/>
              <a:buChar char="›"/>
            </a:pPr>
            <a:r>
              <a:rPr lang="en-US" dirty="0">
                <a:solidFill>
                  <a:schemeClr val="tx1">
                    <a:lumMod val="75000"/>
                    <a:lumOff val="25000"/>
                  </a:schemeClr>
                </a:solidFill>
                <a:latin typeface="Calibri" panose="020F0502020204030204" pitchFamily="34" charset="0"/>
                <a:ea typeface="ＭＳ Ｐゴシック" pitchFamily="34" charset="-128"/>
              </a:rPr>
              <a:t>Result: We re-construct Technical analogies for nearly every estimate</a:t>
            </a:r>
          </a:p>
          <a:p>
            <a:pPr marL="233363" indent="-233363">
              <a:buFont typeface="Calibri" panose="020F0502020204030204" pitchFamily="34" charset="0"/>
              <a:buChar char="›"/>
            </a:pPr>
            <a:endParaRPr lang="en-US" dirty="0"/>
          </a:p>
        </p:txBody>
      </p:sp>
      <p:sp>
        <p:nvSpPr>
          <p:cNvPr id="2" name="Slide Number Placeholder 1"/>
          <p:cNvSpPr>
            <a:spLocks noGrp="1"/>
          </p:cNvSpPr>
          <p:nvPr>
            <p:ph type="sldNum" sz="quarter" idx="12"/>
          </p:nvPr>
        </p:nvSpPr>
        <p:spPr/>
        <p:txBody>
          <a:bodyPr/>
          <a:lstStyle/>
          <a:p>
            <a:fld id="{8F8C957E-D11D-442A-875E-0647976CE83B}" type="slidenum">
              <a:rPr lang="en-US" smtClean="0"/>
              <a:t>2</a:t>
            </a:fld>
            <a:endParaRPr lang="en-US"/>
          </a:p>
        </p:txBody>
      </p:sp>
      <p:sp>
        <p:nvSpPr>
          <p:cNvPr id="8" name="TextBox 7"/>
          <p:cNvSpPr txBox="1"/>
          <p:nvPr/>
        </p:nvSpPr>
        <p:spPr>
          <a:xfrm>
            <a:off x="695325" y="6145060"/>
            <a:ext cx="10429875" cy="461665"/>
          </a:xfrm>
          <a:prstGeom prst="rect">
            <a:avLst/>
          </a:prstGeom>
          <a:solidFill>
            <a:schemeClr val="tx2"/>
          </a:solidFill>
        </p:spPr>
        <p:txBody>
          <a:bodyPr wrap="square" rtlCol="0">
            <a:spAutoFit/>
          </a:bodyPr>
          <a:lstStyle/>
          <a:p>
            <a:pPr algn="ctr"/>
            <a:r>
              <a:rPr lang="en-US" sz="2400" dirty="0" smtClean="0">
                <a:solidFill>
                  <a:schemeClr val="bg1"/>
                </a:solidFill>
              </a:rPr>
              <a:t>DoD now has Contractual Mechanism and Process to Collect Technical Data </a:t>
            </a:r>
            <a:endParaRPr lang="en-US" sz="2400" dirty="0">
              <a:solidFill>
                <a:schemeClr val="bg1"/>
              </a:solidFill>
            </a:endParaRPr>
          </a:p>
        </p:txBody>
      </p:sp>
    </p:spTree>
    <p:extLst>
      <p:ext uri="{BB962C8B-B14F-4D97-AF65-F5344CB8AC3E}">
        <p14:creationId xmlns:p14="http://schemas.microsoft.com/office/powerpoint/2010/main" val="110931293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20</a:t>
            </a:fld>
            <a:endParaRPr lang="en-US"/>
          </a:p>
        </p:txBody>
      </p:sp>
      <p:sp>
        <p:nvSpPr>
          <p:cNvPr id="3" name="Text Placeholder 2"/>
          <p:cNvSpPr>
            <a:spLocks noGrp="1"/>
          </p:cNvSpPr>
          <p:nvPr>
            <p:ph type="body" sz="quarter" idx="13"/>
          </p:nvPr>
        </p:nvSpPr>
        <p:spPr/>
        <p:txBody>
          <a:bodyPr/>
          <a:lstStyle/>
          <a:p>
            <a:r>
              <a:rPr lang="en-US" dirty="0" smtClean="0"/>
              <a:t>Conclusion</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pic>
        <p:nvPicPr>
          <p:cNvPr id="5" name="Picture 4"/>
          <p:cNvPicPr>
            <a:picLocks noChangeAspect="1"/>
          </p:cNvPicPr>
          <p:nvPr/>
        </p:nvPicPr>
        <p:blipFill>
          <a:blip r:embed="rId2"/>
          <a:stretch>
            <a:fillRect/>
          </a:stretch>
        </p:blipFill>
        <p:spPr>
          <a:xfrm>
            <a:off x="9166724" y="1582373"/>
            <a:ext cx="2272708" cy="2335838"/>
          </a:xfrm>
          <a:prstGeom prst="rect">
            <a:avLst/>
          </a:prstGeom>
        </p:spPr>
      </p:pic>
      <p:pic>
        <p:nvPicPr>
          <p:cNvPr id="6" name="Picture 5"/>
          <p:cNvPicPr>
            <a:picLocks noChangeAspect="1"/>
          </p:cNvPicPr>
          <p:nvPr/>
        </p:nvPicPr>
        <p:blipFill>
          <a:blip r:embed="rId3"/>
          <a:stretch>
            <a:fillRect/>
          </a:stretch>
        </p:blipFill>
        <p:spPr>
          <a:xfrm>
            <a:off x="857595" y="1578361"/>
            <a:ext cx="1798408" cy="2298367"/>
          </a:xfrm>
          <a:prstGeom prst="rect">
            <a:avLst/>
          </a:prstGeom>
          <a:ln>
            <a:solidFill>
              <a:schemeClr val="tx2"/>
            </a:solidFill>
          </a:ln>
        </p:spPr>
      </p:pic>
      <p:grpSp>
        <p:nvGrpSpPr>
          <p:cNvPr id="7" name="Group 6"/>
          <p:cNvGrpSpPr>
            <a:grpSpLocks noChangeAspect="1"/>
          </p:cNvGrpSpPr>
          <p:nvPr/>
        </p:nvGrpSpPr>
        <p:grpSpPr>
          <a:xfrm>
            <a:off x="3245253" y="1574723"/>
            <a:ext cx="2890076" cy="2315085"/>
            <a:chOff x="3245253" y="1412495"/>
            <a:chExt cx="3190274" cy="2555558"/>
          </a:xfrm>
        </p:grpSpPr>
        <p:pic>
          <p:nvPicPr>
            <p:cNvPr id="8" name="Picture 7"/>
            <p:cNvPicPr>
              <a:picLocks noChangeAspect="1"/>
            </p:cNvPicPr>
            <p:nvPr/>
          </p:nvPicPr>
          <p:blipFill>
            <a:blip r:embed="rId4"/>
            <a:stretch>
              <a:fillRect/>
            </a:stretch>
          </p:blipFill>
          <p:spPr>
            <a:xfrm>
              <a:off x="3245253" y="1416133"/>
              <a:ext cx="1554480" cy="1243584"/>
            </a:xfrm>
            <a:prstGeom prst="rect">
              <a:avLst/>
            </a:prstGeom>
          </p:spPr>
        </p:pic>
        <p:pic>
          <p:nvPicPr>
            <p:cNvPr id="9" name="Picture 8"/>
            <p:cNvPicPr>
              <a:picLocks noChangeAspect="1"/>
            </p:cNvPicPr>
            <p:nvPr/>
          </p:nvPicPr>
          <p:blipFill>
            <a:blip r:embed="rId5"/>
            <a:stretch>
              <a:fillRect/>
            </a:stretch>
          </p:blipFill>
          <p:spPr>
            <a:xfrm>
              <a:off x="3245253" y="2717277"/>
              <a:ext cx="1554480" cy="1250776"/>
            </a:xfrm>
            <a:prstGeom prst="rect">
              <a:avLst/>
            </a:prstGeom>
          </p:spPr>
        </p:pic>
        <p:pic>
          <p:nvPicPr>
            <p:cNvPr id="10" name="Picture 9"/>
            <p:cNvPicPr>
              <a:picLocks noChangeAspect="1"/>
            </p:cNvPicPr>
            <p:nvPr/>
          </p:nvPicPr>
          <p:blipFill>
            <a:blip r:embed="rId6"/>
            <a:stretch>
              <a:fillRect/>
            </a:stretch>
          </p:blipFill>
          <p:spPr>
            <a:xfrm>
              <a:off x="4881047" y="1412495"/>
              <a:ext cx="1554480" cy="1238789"/>
            </a:xfrm>
            <a:prstGeom prst="rect">
              <a:avLst/>
            </a:prstGeom>
          </p:spPr>
        </p:pic>
        <p:pic>
          <p:nvPicPr>
            <p:cNvPr id="11" name="Picture 10"/>
            <p:cNvPicPr>
              <a:picLocks noChangeAspect="1"/>
            </p:cNvPicPr>
            <p:nvPr/>
          </p:nvPicPr>
          <p:blipFill>
            <a:blip r:embed="rId7"/>
            <a:stretch>
              <a:fillRect/>
            </a:stretch>
          </p:blipFill>
          <p:spPr>
            <a:xfrm>
              <a:off x="4881047" y="2722866"/>
              <a:ext cx="1554480" cy="1239598"/>
            </a:xfrm>
            <a:prstGeom prst="rect">
              <a:avLst/>
            </a:prstGeom>
          </p:spPr>
        </p:pic>
      </p:grpSp>
      <p:sp>
        <p:nvSpPr>
          <p:cNvPr id="12" name="TextBox 11"/>
          <p:cNvSpPr txBox="1"/>
          <p:nvPr/>
        </p:nvSpPr>
        <p:spPr>
          <a:xfrm>
            <a:off x="627766" y="4164031"/>
            <a:ext cx="2258066" cy="707886"/>
          </a:xfrm>
          <a:prstGeom prst="rect">
            <a:avLst/>
          </a:prstGeom>
          <a:noFill/>
        </p:spPr>
        <p:txBody>
          <a:bodyPr wrap="square" rtlCol="0">
            <a:spAutoFit/>
          </a:bodyPr>
          <a:lstStyle/>
          <a:p>
            <a:pPr algn="ctr"/>
            <a:r>
              <a:rPr lang="en-US" sz="2000" dirty="0" smtClean="0"/>
              <a:t>Tech Data has it’s DID</a:t>
            </a:r>
            <a:endParaRPr lang="en-US" sz="2000" dirty="0"/>
          </a:p>
        </p:txBody>
      </p:sp>
      <p:sp>
        <p:nvSpPr>
          <p:cNvPr id="13" name="TextBox 12"/>
          <p:cNvSpPr txBox="1"/>
          <p:nvPr/>
        </p:nvSpPr>
        <p:spPr>
          <a:xfrm>
            <a:off x="3269610" y="4164031"/>
            <a:ext cx="2841362" cy="707886"/>
          </a:xfrm>
          <a:prstGeom prst="rect">
            <a:avLst/>
          </a:prstGeom>
          <a:noFill/>
        </p:spPr>
        <p:txBody>
          <a:bodyPr wrap="square" rtlCol="0">
            <a:spAutoFit/>
          </a:bodyPr>
          <a:lstStyle/>
          <a:p>
            <a:pPr algn="ctr"/>
            <a:r>
              <a:rPr lang="en-US" sz="2000" dirty="0" smtClean="0"/>
              <a:t>Tech Data has a </a:t>
            </a:r>
          </a:p>
          <a:p>
            <a:pPr algn="ctr"/>
            <a:r>
              <a:rPr lang="en-US" sz="2000" dirty="0" smtClean="0"/>
              <a:t>data model</a:t>
            </a:r>
            <a:endParaRPr lang="en-US" sz="2000" dirty="0"/>
          </a:p>
        </p:txBody>
      </p:sp>
      <p:sp>
        <p:nvSpPr>
          <p:cNvPr id="14" name="TextBox 13"/>
          <p:cNvSpPr txBox="1"/>
          <p:nvPr/>
        </p:nvSpPr>
        <p:spPr>
          <a:xfrm>
            <a:off x="6341317" y="4164031"/>
            <a:ext cx="2841362" cy="707886"/>
          </a:xfrm>
          <a:prstGeom prst="rect">
            <a:avLst/>
          </a:prstGeom>
          <a:noFill/>
        </p:spPr>
        <p:txBody>
          <a:bodyPr wrap="square" rtlCol="0">
            <a:spAutoFit/>
          </a:bodyPr>
          <a:lstStyle/>
          <a:p>
            <a:pPr algn="ctr"/>
            <a:r>
              <a:rPr lang="en-US" sz="2000" dirty="0" smtClean="0"/>
              <a:t>Tech Data has </a:t>
            </a:r>
          </a:p>
          <a:p>
            <a:pPr algn="ctr"/>
            <a:r>
              <a:rPr lang="en-US" sz="2000" dirty="0" smtClean="0"/>
              <a:t>process</a:t>
            </a:r>
            <a:endParaRPr lang="en-US" sz="2000" dirty="0"/>
          </a:p>
        </p:txBody>
      </p:sp>
      <p:sp>
        <p:nvSpPr>
          <p:cNvPr id="15" name="TextBox 14"/>
          <p:cNvSpPr txBox="1"/>
          <p:nvPr/>
        </p:nvSpPr>
        <p:spPr>
          <a:xfrm>
            <a:off x="9182680" y="4164031"/>
            <a:ext cx="2256752" cy="1015663"/>
          </a:xfrm>
          <a:prstGeom prst="rect">
            <a:avLst/>
          </a:prstGeom>
          <a:noFill/>
        </p:spPr>
        <p:txBody>
          <a:bodyPr wrap="square" rtlCol="0">
            <a:spAutoFit/>
          </a:bodyPr>
          <a:lstStyle/>
          <a:p>
            <a:pPr algn="ctr"/>
            <a:r>
              <a:rPr lang="en-US" sz="2000" dirty="0" smtClean="0"/>
              <a:t>Most of all, Tech Data has </a:t>
            </a:r>
          </a:p>
          <a:p>
            <a:pPr algn="ctr"/>
            <a:r>
              <a:rPr lang="en-US" sz="2000" u="sng" dirty="0" smtClean="0"/>
              <a:t>purpose</a:t>
            </a:r>
            <a:endParaRPr lang="en-US" sz="2000" u="sng" dirty="0"/>
          </a:p>
        </p:txBody>
      </p:sp>
      <p:sp>
        <p:nvSpPr>
          <p:cNvPr id="16" name="TextBox 15"/>
          <p:cNvSpPr txBox="1"/>
          <p:nvPr/>
        </p:nvSpPr>
        <p:spPr>
          <a:xfrm>
            <a:off x="1032106" y="5314281"/>
            <a:ext cx="10206445" cy="1077218"/>
          </a:xfrm>
          <a:prstGeom prst="rect">
            <a:avLst/>
          </a:prstGeom>
          <a:solidFill>
            <a:srgbClr val="44546A"/>
          </a:solidFill>
        </p:spPr>
        <p:txBody>
          <a:bodyPr wrap="square" rtlCol="0">
            <a:spAutoFit/>
          </a:bodyPr>
          <a:lstStyle/>
          <a:p>
            <a:pPr algn="ctr"/>
            <a:r>
              <a:rPr lang="en-US" sz="3200" dirty="0" smtClean="0">
                <a:solidFill>
                  <a:schemeClr val="bg1"/>
                </a:solidFill>
              </a:rPr>
              <a:t>Tech Data is positioned to meaningfully contribute to a </a:t>
            </a:r>
          </a:p>
          <a:p>
            <a:pPr algn="ctr"/>
            <a:r>
              <a:rPr lang="en-US" sz="3200" dirty="0" smtClean="0">
                <a:solidFill>
                  <a:schemeClr val="bg1"/>
                </a:solidFill>
              </a:rPr>
              <a:t>data-rich CADE repository</a:t>
            </a:r>
            <a:endParaRPr lang="en-US" sz="3200" dirty="0">
              <a:solidFill>
                <a:schemeClr val="bg1"/>
              </a:solidFill>
            </a:endParaRPr>
          </a:p>
        </p:txBody>
      </p:sp>
      <p:pic>
        <p:nvPicPr>
          <p:cNvPr id="17" name="Picture 16"/>
          <p:cNvPicPr>
            <a:picLocks noChangeAspect="1"/>
          </p:cNvPicPr>
          <p:nvPr/>
        </p:nvPicPr>
        <p:blipFill>
          <a:blip r:embed="rId8"/>
          <a:stretch>
            <a:fillRect/>
          </a:stretch>
        </p:blipFill>
        <p:spPr>
          <a:xfrm>
            <a:off x="6445243" y="1536876"/>
            <a:ext cx="2928475" cy="2381335"/>
          </a:xfrm>
          <a:prstGeom prst="rect">
            <a:avLst/>
          </a:prstGeom>
        </p:spPr>
      </p:pic>
    </p:spTree>
    <p:extLst>
      <p:ext uri="{BB962C8B-B14F-4D97-AF65-F5344CB8AC3E}">
        <p14:creationId xmlns:p14="http://schemas.microsoft.com/office/powerpoint/2010/main" val="269395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Technical Data Reporting </a:t>
            </a:r>
            <a:endParaRPr lang="en-US" dirty="0"/>
          </a:p>
          <a:p>
            <a:r>
              <a:rPr lang="en-US" dirty="0" smtClean="0"/>
              <a:t>Frequently Asked Questions (FAQs)</a:t>
            </a:r>
          </a:p>
        </p:txBody>
      </p:sp>
    </p:spTree>
    <p:extLst>
      <p:ext uri="{BB962C8B-B14F-4D97-AF65-F5344CB8AC3E}">
        <p14:creationId xmlns:p14="http://schemas.microsoft.com/office/powerpoint/2010/main" val="385501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641553" cy="500047"/>
          </a:xfrm>
        </p:spPr>
        <p:txBody>
          <a:bodyPr/>
          <a:lstStyle/>
          <a:p>
            <a:r>
              <a:rPr lang="en-US" b="1" dirty="0" smtClean="0"/>
              <a:t>Frequently </a:t>
            </a:r>
            <a:r>
              <a:rPr lang="en-US" b="1" dirty="0"/>
              <a:t>Asked Questions &amp; Responses</a:t>
            </a:r>
          </a:p>
          <a:p>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899955"/>
            <a:ext cx="10458450" cy="461665"/>
          </a:xfrm>
          <a:prstGeom prst="rect">
            <a:avLst/>
          </a:prstGeom>
          <a:noFill/>
        </p:spPr>
        <p:txBody>
          <a:bodyPr wrap="square" rtlCol="0">
            <a:spAutoFit/>
          </a:bodyPr>
          <a:lstStyle/>
          <a:p>
            <a:pPr marL="285750" indent="-285750">
              <a:buFont typeface="Wingdings" panose="05000000000000000000" pitchFamily="2" charset="2"/>
              <a:buChar char="ü"/>
            </a:pPr>
            <a:endParaRPr lang="en-US" sz="2400" dirty="0" smtClean="0"/>
          </a:p>
        </p:txBody>
      </p:sp>
      <p:sp>
        <p:nvSpPr>
          <p:cNvPr id="7" name="Content Placeholder 2"/>
          <p:cNvSpPr txBox="1">
            <a:spLocks/>
          </p:cNvSpPr>
          <p:nvPr/>
        </p:nvSpPr>
        <p:spPr>
          <a:xfrm>
            <a:off x="629442" y="1102018"/>
            <a:ext cx="10584425" cy="192744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chemeClr val="accent1"/>
                </a:solidFill>
              </a:rPr>
              <a:t>Why Does Cost Community Need Technical Data?</a:t>
            </a:r>
          </a:p>
          <a:p>
            <a:pPr>
              <a:buFont typeface="Calibri" panose="020F0502020204030204" pitchFamily="34" charset="0"/>
              <a:buChar char="›"/>
            </a:pPr>
            <a:r>
              <a:rPr lang="en-US" sz="2000" dirty="0">
                <a:solidFill>
                  <a:schemeClr val="tx1">
                    <a:lumMod val="75000"/>
                    <a:lumOff val="25000"/>
                  </a:schemeClr>
                </a:solidFill>
              </a:rPr>
              <a:t>Defines the Program’s Technical </a:t>
            </a:r>
            <a:r>
              <a:rPr lang="en-US" sz="2000" dirty="0" smtClean="0">
                <a:solidFill>
                  <a:schemeClr val="tx1">
                    <a:lumMod val="75000"/>
                    <a:lumOff val="25000"/>
                  </a:schemeClr>
                </a:solidFill>
              </a:rPr>
              <a:t>&amp; Programmatic Baseline</a:t>
            </a:r>
            <a:endParaRPr lang="en-US" sz="2000" dirty="0">
              <a:solidFill>
                <a:schemeClr val="tx1">
                  <a:lumMod val="75000"/>
                  <a:lumOff val="25000"/>
                </a:schemeClr>
              </a:solidFill>
            </a:endParaRPr>
          </a:p>
          <a:p>
            <a:pPr>
              <a:buFont typeface="Calibri" panose="020F0502020204030204" pitchFamily="34" charset="0"/>
              <a:buChar char="›"/>
            </a:pPr>
            <a:r>
              <a:rPr lang="en-US" sz="2000" dirty="0" smtClean="0">
                <a:solidFill>
                  <a:schemeClr val="tx1">
                    <a:lumMod val="75000"/>
                    <a:lumOff val="25000"/>
                  </a:schemeClr>
                </a:solidFill>
              </a:rPr>
              <a:t>Foundation </a:t>
            </a:r>
            <a:r>
              <a:rPr lang="en-US" sz="2000" dirty="0">
                <a:solidFill>
                  <a:schemeClr val="tx1">
                    <a:lumMod val="75000"/>
                    <a:lumOff val="25000"/>
                  </a:schemeClr>
                </a:solidFill>
              </a:rPr>
              <a:t>for Independent Technical Assessments</a:t>
            </a:r>
          </a:p>
          <a:p>
            <a:pPr>
              <a:buFont typeface="Calibri" panose="020F0502020204030204" pitchFamily="34" charset="0"/>
              <a:buChar char="›"/>
            </a:pPr>
            <a:r>
              <a:rPr lang="en-US" sz="2000" dirty="0">
                <a:solidFill>
                  <a:schemeClr val="tx1">
                    <a:lumMod val="75000"/>
                    <a:lumOff val="25000"/>
                  </a:schemeClr>
                </a:solidFill>
              </a:rPr>
              <a:t>Supports architecture trade studies</a:t>
            </a:r>
          </a:p>
          <a:p>
            <a:pPr>
              <a:buFont typeface="Calibri" panose="020F0502020204030204" pitchFamily="34" charset="0"/>
              <a:buChar char="›"/>
            </a:pPr>
            <a:r>
              <a:rPr lang="en-US" sz="2000" dirty="0">
                <a:solidFill>
                  <a:schemeClr val="tx1">
                    <a:lumMod val="75000"/>
                    <a:lumOff val="25000"/>
                  </a:schemeClr>
                </a:solidFill>
              </a:rPr>
              <a:t>Highlights areas of potential risk</a:t>
            </a:r>
          </a:p>
          <a:p>
            <a:pPr>
              <a:buFont typeface="Calibri" panose="020F0502020204030204" pitchFamily="34" charset="0"/>
              <a:buChar char="›"/>
            </a:pPr>
            <a:r>
              <a:rPr lang="en-US" sz="2000" dirty="0">
                <a:solidFill>
                  <a:schemeClr val="tx1">
                    <a:lumMod val="75000"/>
                    <a:lumOff val="25000"/>
                  </a:schemeClr>
                </a:solidFill>
              </a:rPr>
              <a:t>Backbone for Affordability Modeling</a:t>
            </a:r>
          </a:p>
          <a:p>
            <a:pPr>
              <a:buFont typeface="Calibri" panose="020F0502020204030204" pitchFamily="34" charset="0"/>
              <a:buChar char="›"/>
            </a:pPr>
            <a:r>
              <a:rPr lang="en-US" sz="2000" dirty="0">
                <a:solidFill>
                  <a:schemeClr val="tx1">
                    <a:lumMod val="75000"/>
                    <a:lumOff val="25000"/>
                  </a:schemeClr>
                </a:solidFill>
              </a:rPr>
              <a:t>Identification and quantification of cost </a:t>
            </a:r>
            <a:r>
              <a:rPr lang="en-US" sz="2000" dirty="0" smtClean="0">
                <a:solidFill>
                  <a:schemeClr val="tx1">
                    <a:lumMod val="75000"/>
                    <a:lumOff val="25000"/>
                  </a:schemeClr>
                </a:solidFill>
              </a:rPr>
              <a:t>drivers</a:t>
            </a:r>
            <a:endParaRPr lang="en-US" sz="1800" dirty="0">
              <a:solidFill>
                <a:schemeClr val="tx1">
                  <a:lumMod val="75000"/>
                  <a:lumOff val="25000"/>
                </a:schemeClr>
              </a:solidFill>
            </a:endParaRPr>
          </a:p>
          <a:p>
            <a:pPr>
              <a:buFont typeface="Calibri" panose="020F0502020204030204" pitchFamily="34" charset="0"/>
              <a:buChar char="›"/>
            </a:pPr>
            <a:r>
              <a:rPr lang="en-US" sz="2000" dirty="0">
                <a:solidFill>
                  <a:schemeClr val="tx1">
                    <a:lumMod val="75000"/>
                    <a:lumOff val="25000"/>
                  </a:schemeClr>
                </a:solidFill>
              </a:rPr>
              <a:t>Permits assessment of Program A vs. Program B complexity</a:t>
            </a:r>
          </a:p>
          <a:p>
            <a:pPr lvl="1"/>
            <a:r>
              <a:rPr lang="en-US" sz="1800" dirty="0">
                <a:solidFill>
                  <a:schemeClr val="tx1">
                    <a:lumMod val="75000"/>
                    <a:lumOff val="25000"/>
                  </a:schemeClr>
                </a:solidFill>
              </a:rPr>
              <a:t>Critical to analogy estimating</a:t>
            </a:r>
          </a:p>
          <a:p>
            <a:pPr lvl="1"/>
            <a:r>
              <a:rPr lang="en-US" sz="1800" dirty="0">
                <a:solidFill>
                  <a:schemeClr val="tx1">
                    <a:lumMod val="75000"/>
                    <a:lumOff val="25000"/>
                  </a:schemeClr>
                </a:solidFill>
              </a:rPr>
              <a:t>Fine tunes parametric </a:t>
            </a:r>
            <a:r>
              <a:rPr lang="en-US" sz="1800" dirty="0" smtClean="0">
                <a:solidFill>
                  <a:schemeClr val="tx1">
                    <a:lumMod val="75000"/>
                    <a:lumOff val="25000"/>
                  </a:schemeClr>
                </a:solidFill>
              </a:rPr>
              <a:t>estimates</a:t>
            </a:r>
          </a:p>
          <a:p>
            <a:pPr marL="0" indent="0">
              <a:buNone/>
            </a:pPr>
            <a:endParaRPr lang="en-US" sz="2400" b="1" dirty="0" smtClean="0">
              <a:solidFill>
                <a:schemeClr val="accent1"/>
              </a:solidFill>
            </a:endParaRPr>
          </a:p>
          <a:p>
            <a:pPr lvl="1"/>
            <a:endParaRPr lang="en-US" sz="1800" dirty="0">
              <a:solidFill>
                <a:schemeClr val="tx1">
                  <a:lumMod val="75000"/>
                  <a:lumOff val="25000"/>
                </a:schemeClr>
              </a:solidFill>
            </a:endParaRPr>
          </a:p>
          <a:p>
            <a:endParaRPr lang="en-US" sz="2400" b="1" dirty="0" smtClean="0">
              <a:solidFill>
                <a:schemeClr val="accent1"/>
              </a:solidFill>
            </a:endParaRPr>
          </a:p>
          <a:p>
            <a:endParaRPr lang="en-US" sz="2400" b="1" dirty="0">
              <a:solidFill>
                <a:schemeClr val="accent1"/>
              </a:solidFill>
            </a:endParaRPr>
          </a:p>
          <a:p>
            <a:endParaRPr lang="en-US" sz="2000" dirty="0" smtClean="0">
              <a:solidFill>
                <a:schemeClr val="tx1">
                  <a:lumMod val="75000"/>
                  <a:lumOff val="25000"/>
                </a:schemeClr>
              </a:solidFill>
            </a:endParaRPr>
          </a:p>
          <a:p>
            <a:pPr lvl="1"/>
            <a:endParaRPr lang="en-US" sz="1600" dirty="0">
              <a:solidFill>
                <a:schemeClr val="tx1">
                  <a:lumMod val="75000"/>
                  <a:lumOff val="25000"/>
                </a:schemeClr>
              </a:solidFill>
            </a:endParaRPr>
          </a:p>
          <a:p>
            <a:pPr lvl="1"/>
            <a:endParaRPr lang="en-US" sz="2000" b="1" dirty="0" smtClean="0">
              <a:solidFill>
                <a:schemeClr val="accent1"/>
              </a:solidFill>
            </a:endParaRPr>
          </a:p>
        </p:txBody>
      </p:sp>
      <p:sp>
        <p:nvSpPr>
          <p:cNvPr id="23" name="Slide Number Placeholder 22"/>
          <p:cNvSpPr>
            <a:spLocks noGrp="1"/>
          </p:cNvSpPr>
          <p:nvPr>
            <p:ph type="sldNum" sz="quarter" idx="12"/>
          </p:nvPr>
        </p:nvSpPr>
        <p:spPr/>
        <p:txBody>
          <a:bodyPr/>
          <a:lstStyle/>
          <a:p>
            <a:fld id="{8F8C957E-D11D-442A-875E-0647976CE83B}" type="slidenum">
              <a:rPr lang="en-US" smtClean="0"/>
              <a:t>22</a:t>
            </a:fld>
            <a:endParaRPr lang="en-US"/>
          </a:p>
        </p:txBody>
      </p:sp>
      <p:sp>
        <p:nvSpPr>
          <p:cNvPr id="37" name="Cross 36"/>
          <p:cNvSpPr/>
          <p:nvPr/>
        </p:nvSpPr>
        <p:spPr>
          <a:xfrm>
            <a:off x="8904649" y="2203521"/>
            <a:ext cx="527933" cy="461271"/>
          </a:xfrm>
          <a:prstGeom prst="plus">
            <a:avLst>
              <a:gd name="adj" fmla="val 3987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qual 37"/>
          <p:cNvSpPr/>
          <p:nvPr/>
        </p:nvSpPr>
        <p:spPr>
          <a:xfrm>
            <a:off x="8639855" y="4182588"/>
            <a:ext cx="947879" cy="563281"/>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980538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641553" cy="500047"/>
          </a:xfrm>
        </p:spPr>
        <p:txBody>
          <a:bodyPr/>
          <a:lstStyle/>
          <a:p>
            <a:r>
              <a:rPr lang="en-US" b="1" dirty="0" smtClean="0"/>
              <a:t>Frequently </a:t>
            </a:r>
            <a:r>
              <a:rPr lang="en-US" b="1" dirty="0"/>
              <a:t>Asked Questions &amp; Responses</a:t>
            </a:r>
          </a:p>
          <a:p>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899955"/>
            <a:ext cx="10458450" cy="461665"/>
          </a:xfrm>
          <a:prstGeom prst="rect">
            <a:avLst/>
          </a:prstGeom>
          <a:noFill/>
        </p:spPr>
        <p:txBody>
          <a:bodyPr wrap="square" rtlCol="0">
            <a:spAutoFit/>
          </a:bodyPr>
          <a:lstStyle/>
          <a:p>
            <a:pPr marL="285750" indent="-285750">
              <a:buFont typeface="Wingdings" panose="05000000000000000000" pitchFamily="2" charset="2"/>
              <a:buChar char="ü"/>
            </a:pPr>
            <a:endParaRPr lang="en-US" sz="2400" dirty="0" smtClean="0"/>
          </a:p>
        </p:txBody>
      </p:sp>
      <p:sp>
        <p:nvSpPr>
          <p:cNvPr id="7" name="Content Placeholder 2"/>
          <p:cNvSpPr txBox="1">
            <a:spLocks/>
          </p:cNvSpPr>
          <p:nvPr/>
        </p:nvSpPr>
        <p:spPr>
          <a:xfrm>
            <a:off x="629442" y="1102017"/>
            <a:ext cx="10584425" cy="407087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1"/>
                </a:solidFill>
              </a:rPr>
              <a:t>Doesn’t the CARD provide the requisite Tech Data?</a:t>
            </a:r>
            <a:endParaRPr lang="en-US" sz="2000" b="1" dirty="0">
              <a:solidFill>
                <a:schemeClr val="accent1"/>
              </a:solidFill>
            </a:endParaRPr>
          </a:p>
          <a:p>
            <a:pPr>
              <a:buFont typeface="Calibri" panose="020F0502020204030204" pitchFamily="34" charset="0"/>
              <a:buChar char="›"/>
            </a:pPr>
            <a:r>
              <a:rPr lang="en-US" sz="2000" dirty="0">
                <a:solidFill>
                  <a:schemeClr val="tx1">
                    <a:lumMod val="75000"/>
                    <a:lumOff val="25000"/>
                  </a:schemeClr>
                </a:solidFill>
              </a:rPr>
              <a:t>CARDs are a product of the Program Office, whereas the TDR is a contract </a:t>
            </a:r>
            <a:r>
              <a:rPr lang="en-US" sz="2000" dirty="0" smtClean="0">
                <a:solidFill>
                  <a:schemeClr val="tx1">
                    <a:lumMod val="75000"/>
                    <a:lumOff val="25000"/>
                  </a:schemeClr>
                </a:solidFill>
              </a:rPr>
              <a:t>CDRL</a:t>
            </a:r>
            <a:endParaRPr lang="en-US" sz="2000" dirty="0">
              <a:solidFill>
                <a:schemeClr val="tx1">
                  <a:lumMod val="75000"/>
                  <a:lumOff val="25000"/>
                </a:schemeClr>
              </a:solidFill>
            </a:endParaRPr>
          </a:p>
          <a:p>
            <a:pPr>
              <a:buFont typeface="Calibri" panose="020F0502020204030204" pitchFamily="34" charset="0"/>
              <a:buChar char="›"/>
            </a:pPr>
            <a:r>
              <a:rPr lang="en-US" sz="2000" dirty="0">
                <a:solidFill>
                  <a:schemeClr val="tx1">
                    <a:lumMod val="75000"/>
                    <a:lumOff val="25000"/>
                  </a:schemeClr>
                </a:solidFill>
              </a:rPr>
              <a:t>The TDR </a:t>
            </a:r>
            <a:r>
              <a:rPr lang="en-US" sz="2000" dirty="0" smtClean="0">
                <a:solidFill>
                  <a:schemeClr val="tx1">
                    <a:lumMod val="75000"/>
                    <a:lumOff val="25000"/>
                  </a:schemeClr>
                </a:solidFill>
              </a:rPr>
              <a:t>typically </a:t>
            </a:r>
            <a:r>
              <a:rPr lang="en-US" sz="2000" dirty="0">
                <a:solidFill>
                  <a:schemeClr val="tx1">
                    <a:lumMod val="75000"/>
                    <a:lumOff val="25000"/>
                  </a:schemeClr>
                </a:solidFill>
              </a:rPr>
              <a:t>pertains to only the immediate contract content whereas the </a:t>
            </a:r>
            <a:r>
              <a:rPr lang="en-US" sz="2000" dirty="0" smtClean="0">
                <a:solidFill>
                  <a:schemeClr val="tx1">
                    <a:lumMod val="75000"/>
                    <a:lumOff val="25000"/>
                  </a:schemeClr>
                </a:solidFill>
              </a:rPr>
              <a:t>CARD is forward looking and pertains </a:t>
            </a:r>
            <a:r>
              <a:rPr lang="en-US" sz="2000" dirty="0">
                <a:solidFill>
                  <a:prstClr val="black">
                    <a:lumMod val="75000"/>
                    <a:lumOff val="25000"/>
                  </a:prstClr>
                </a:solidFill>
              </a:rPr>
              <a:t>to the whole program life cycle</a:t>
            </a:r>
            <a:r>
              <a:rPr lang="en-US" sz="2000" dirty="0" smtClean="0">
                <a:solidFill>
                  <a:schemeClr val="tx1">
                    <a:lumMod val="75000"/>
                    <a:lumOff val="25000"/>
                  </a:schemeClr>
                </a:solidFill>
              </a:rPr>
              <a:t> </a:t>
            </a:r>
          </a:p>
          <a:p>
            <a:pPr>
              <a:buFont typeface="Calibri" panose="020F0502020204030204" pitchFamily="34" charset="0"/>
              <a:buChar char="›"/>
            </a:pPr>
            <a:r>
              <a:rPr lang="en-US" sz="2000" dirty="0" smtClean="0">
                <a:solidFill>
                  <a:schemeClr val="tx1">
                    <a:lumMod val="75000"/>
                    <a:lumOff val="25000"/>
                  </a:schemeClr>
                </a:solidFill>
              </a:rPr>
              <a:t>The Technical Data Vocabulary Database organizes the parameters by data provider; either government or industry</a:t>
            </a:r>
          </a:p>
          <a:p>
            <a:pPr>
              <a:buFont typeface="Calibri" panose="020F0502020204030204" pitchFamily="34" charset="0"/>
              <a:buChar char="›"/>
            </a:pPr>
            <a:r>
              <a:rPr lang="en-US" sz="2000" dirty="0" smtClean="0">
                <a:solidFill>
                  <a:schemeClr val="tx1">
                    <a:lumMod val="75000"/>
                    <a:lumOff val="25000"/>
                  </a:schemeClr>
                </a:solidFill>
              </a:rPr>
              <a:t>The CARD is a living document, updated on an annual basis, and serves as the authoritative source for all programmatic technical data:</a:t>
            </a:r>
          </a:p>
          <a:p>
            <a:pPr lvl="1">
              <a:buFont typeface="Calibri" panose="020F0502020204030204" pitchFamily="34" charset="0"/>
              <a:buChar char="›"/>
            </a:pPr>
            <a:r>
              <a:rPr lang="en-US" sz="1800" dirty="0" smtClean="0">
                <a:solidFill>
                  <a:schemeClr val="tx1">
                    <a:lumMod val="75000"/>
                    <a:lumOff val="25000"/>
                  </a:schemeClr>
                </a:solidFill>
              </a:rPr>
              <a:t>Parameters provided by the government are tagged as such in the “Source” column</a:t>
            </a:r>
          </a:p>
          <a:p>
            <a:pPr lvl="1">
              <a:buFont typeface="Calibri" panose="020F0502020204030204" pitchFamily="34" charset="0"/>
              <a:buChar char="›"/>
            </a:pPr>
            <a:r>
              <a:rPr lang="en-US" sz="1800" dirty="0" smtClean="0">
                <a:solidFill>
                  <a:schemeClr val="tx1">
                    <a:lumMod val="75000"/>
                    <a:lumOff val="25000"/>
                  </a:schemeClr>
                </a:solidFill>
              </a:rPr>
              <a:t>Parameters provided by industry via the TDR and other CDRLs are added to the </a:t>
            </a:r>
            <a:r>
              <a:rPr lang="en-US" sz="1800" dirty="0" err="1" smtClean="0">
                <a:solidFill>
                  <a:schemeClr val="tx1">
                    <a:lumMod val="75000"/>
                    <a:lumOff val="25000"/>
                  </a:schemeClr>
                </a:solidFill>
              </a:rPr>
              <a:t>eCARD</a:t>
            </a:r>
            <a:r>
              <a:rPr lang="en-US" sz="1800" dirty="0" smtClean="0">
                <a:solidFill>
                  <a:schemeClr val="tx1">
                    <a:lumMod val="75000"/>
                    <a:lumOff val="25000"/>
                  </a:schemeClr>
                </a:solidFill>
              </a:rPr>
              <a:t> tables, and documented as industry-provided in the “Source” column</a:t>
            </a:r>
          </a:p>
          <a:p>
            <a:pPr lvl="1">
              <a:buFont typeface="Calibri" panose="020F0502020204030204" pitchFamily="34" charset="0"/>
              <a:buChar char="›"/>
            </a:pPr>
            <a:endParaRPr lang="en-US" sz="1600" dirty="0" smtClean="0">
              <a:solidFill>
                <a:schemeClr val="tx1">
                  <a:lumMod val="75000"/>
                  <a:lumOff val="25000"/>
                </a:schemeClr>
              </a:solidFill>
            </a:endParaRPr>
          </a:p>
          <a:p>
            <a:pPr marL="0" lvl="0" indent="0">
              <a:lnSpc>
                <a:spcPct val="100000"/>
              </a:lnSpc>
              <a:spcBef>
                <a:spcPts val="0"/>
              </a:spcBef>
              <a:buFont typeface="Calibri" panose="020F0502020204030204" pitchFamily="34" charset="0"/>
              <a:buChar char="›"/>
            </a:pPr>
            <a:endParaRPr lang="en-US" sz="2000" dirty="0">
              <a:solidFill>
                <a:prstClr val="black">
                  <a:lumMod val="75000"/>
                  <a:lumOff val="25000"/>
                </a:prstClr>
              </a:solidFill>
            </a:endParaRPr>
          </a:p>
          <a:p>
            <a:endParaRPr lang="en-US" sz="2400" b="1" dirty="0" smtClean="0">
              <a:solidFill>
                <a:schemeClr val="accent1"/>
              </a:solidFill>
            </a:endParaRPr>
          </a:p>
          <a:p>
            <a:pPr lvl="1"/>
            <a:endParaRPr lang="en-US" sz="1800" dirty="0">
              <a:solidFill>
                <a:schemeClr val="tx1">
                  <a:lumMod val="75000"/>
                  <a:lumOff val="25000"/>
                </a:schemeClr>
              </a:solidFill>
            </a:endParaRPr>
          </a:p>
          <a:p>
            <a:endParaRPr lang="en-US" sz="2400" b="1" dirty="0" smtClean="0">
              <a:solidFill>
                <a:schemeClr val="accent1"/>
              </a:solidFill>
            </a:endParaRPr>
          </a:p>
          <a:p>
            <a:endParaRPr lang="en-US" sz="2400" b="1" dirty="0">
              <a:solidFill>
                <a:schemeClr val="accent1"/>
              </a:solidFill>
            </a:endParaRPr>
          </a:p>
          <a:p>
            <a:endParaRPr lang="en-US" sz="2000" dirty="0" smtClean="0">
              <a:solidFill>
                <a:schemeClr val="tx1">
                  <a:lumMod val="75000"/>
                  <a:lumOff val="25000"/>
                </a:schemeClr>
              </a:solidFill>
            </a:endParaRPr>
          </a:p>
          <a:p>
            <a:pPr lvl="1"/>
            <a:endParaRPr lang="en-US" sz="1600" dirty="0">
              <a:solidFill>
                <a:schemeClr val="tx1">
                  <a:lumMod val="75000"/>
                  <a:lumOff val="25000"/>
                </a:schemeClr>
              </a:solidFill>
            </a:endParaRPr>
          </a:p>
          <a:p>
            <a:pPr lvl="1"/>
            <a:endParaRPr lang="en-US" sz="2000" b="1" dirty="0" smtClean="0">
              <a:solidFill>
                <a:schemeClr val="accent1"/>
              </a:solidFill>
            </a:endParaRPr>
          </a:p>
        </p:txBody>
      </p:sp>
      <p:sp>
        <p:nvSpPr>
          <p:cNvPr id="23" name="Slide Number Placeholder 22"/>
          <p:cNvSpPr>
            <a:spLocks noGrp="1"/>
          </p:cNvSpPr>
          <p:nvPr>
            <p:ph type="sldNum" sz="quarter" idx="12"/>
          </p:nvPr>
        </p:nvSpPr>
        <p:spPr/>
        <p:txBody>
          <a:bodyPr/>
          <a:lstStyle/>
          <a:p>
            <a:fld id="{8F8C957E-D11D-442A-875E-0647976CE83B}" type="slidenum">
              <a:rPr lang="en-US" smtClean="0"/>
              <a:t>23</a:t>
            </a:fld>
            <a:endParaRPr lang="en-US"/>
          </a:p>
        </p:txBody>
      </p:sp>
    </p:spTree>
    <p:extLst>
      <p:ext uri="{BB962C8B-B14F-4D97-AF65-F5344CB8AC3E}">
        <p14:creationId xmlns:p14="http://schemas.microsoft.com/office/powerpoint/2010/main" val="3226876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641553" cy="500047"/>
          </a:xfrm>
        </p:spPr>
        <p:txBody>
          <a:bodyPr/>
          <a:lstStyle/>
          <a:p>
            <a:r>
              <a:rPr lang="en-US" b="1" dirty="0" smtClean="0"/>
              <a:t>Frequently </a:t>
            </a:r>
            <a:r>
              <a:rPr lang="en-US" b="1" dirty="0"/>
              <a:t>Asked Questions &amp; Responses</a:t>
            </a:r>
          </a:p>
          <a:p>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899955"/>
            <a:ext cx="10458450" cy="461665"/>
          </a:xfrm>
          <a:prstGeom prst="rect">
            <a:avLst/>
          </a:prstGeom>
          <a:noFill/>
        </p:spPr>
        <p:txBody>
          <a:bodyPr wrap="square" rtlCol="0">
            <a:spAutoFit/>
          </a:bodyPr>
          <a:lstStyle/>
          <a:p>
            <a:pPr marL="285750" indent="-285750">
              <a:buFont typeface="Wingdings" panose="05000000000000000000" pitchFamily="2" charset="2"/>
              <a:buChar char="ü"/>
            </a:pPr>
            <a:endParaRPr lang="en-US" sz="2400" dirty="0" smtClean="0"/>
          </a:p>
        </p:txBody>
      </p:sp>
      <p:sp>
        <p:nvSpPr>
          <p:cNvPr id="7" name="Content Placeholder 2"/>
          <p:cNvSpPr txBox="1">
            <a:spLocks/>
          </p:cNvSpPr>
          <p:nvPr/>
        </p:nvSpPr>
        <p:spPr>
          <a:xfrm>
            <a:off x="629442" y="975696"/>
            <a:ext cx="10584425" cy="50106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smtClean="0">
                <a:solidFill>
                  <a:schemeClr val="accent1"/>
                </a:solidFill>
              </a:rPr>
              <a:t>Why Can’t I get Technical Data from Other Contract Data?</a:t>
            </a:r>
          </a:p>
          <a:p>
            <a:pPr>
              <a:buFont typeface="Calibri" panose="020F0502020204030204" pitchFamily="34" charset="0"/>
              <a:buChar char="›"/>
            </a:pPr>
            <a:r>
              <a:rPr lang="en-US" sz="2000" dirty="0" smtClean="0">
                <a:solidFill>
                  <a:schemeClr val="tx1">
                    <a:lumMod val="75000"/>
                    <a:lumOff val="25000"/>
                  </a:schemeClr>
                </a:solidFill>
              </a:rPr>
              <a:t>Cost Community does not own the requirement, hence it can get removed / tailored from contract</a:t>
            </a:r>
            <a:endParaRPr lang="en-US" sz="2000" dirty="0">
              <a:solidFill>
                <a:schemeClr val="tx1">
                  <a:lumMod val="75000"/>
                  <a:lumOff val="25000"/>
                </a:schemeClr>
              </a:solidFill>
            </a:endParaRPr>
          </a:p>
          <a:p>
            <a:pPr>
              <a:buFont typeface="Calibri" panose="020F0502020204030204" pitchFamily="34" charset="0"/>
              <a:buChar char="›"/>
            </a:pPr>
            <a:r>
              <a:rPr lang="en-US" sz="2000" dirty="0" smtClean="0">
                <a:solidFill>
                  <a:schemeClr val="tx1">
                    <a:lumMod val="75000"/>
                    <a:lumOff val="25000"/>
                  </a:schemeClr>
                </a:solidFill>
              </a:rPr>
              <a:t>There is no consistent (standard) set of Tech Data required for every contract</a:t>
            </a:r>
          </a:p>
          <a:p>
            <a:pPr>
              <a:buFont typeface="Calibri" panose="020F0502020204030204" pitchFamily="34" charset="0"/>
              <a:buChar char="›"/>
            </a:pPr>
            <a:r>
              <a:rPr lang="en-US" sz="2000" dirty="0" smtClean="0">
                <a:solidFill>
                  <a:schemeClr val="tx1">
                    <a:lumMod val="75000"/>
                    <a:lumOff val="25000"/>
                  </a:schemeClr>
                </a:solidFill>
              </a:rPr>
              <a:t>There is no central repository of Tech Data by contract</a:t>
            </a:r>
          </a:p>
          <a:p>
            <a:pPr>
              <a:buFont typeface="Calibri" panose="020F0502020204030204" pitchFamily="34" charset="0"/>
              <a:buChar char="›"/>
            </a:pPr>
            <a:r>
              <a:rPr lang="en-US" sz="2000" dirty="0" smtClean="0">
                <a:solidFill>
                  <a:schemeClr val="tx1">
                    <a:lumMod val="75000"/>
                    <a:lumOff val="25000"/>
                  </a:schemeClr>
                </a:solidFill>
              </a:rPr>
              <a:t>There is not always consistent definition of terms used for Tech Data</a:t>
            </a:r>
          </a:p>
          <a:p>
            <a:pPr>
              <a:buFont typeface="Calibri" panose="020F0502020204030204" pitchFamily="34" charset="0"/>
              <a:buChar char="›"/>
            </a:pPr>
            <a:r>
              <a:rPr lang="en-US" sz="2000" dirty="0" smtClean="0">
                <a:solidFill>
                  <a:schemeClr val="tx1">
                    <a:lumMod val="75000"/>
                    <a:lumOff val="25000"/>
                  </a:schemeClr>
                </a:solidFill>
              </a:rPr>
              <a:t>Deliveries of other Tech Data via contract may not be timely to support estimating needs</a:t>
            </a:r>
            <a:endParaRPr lang="en-US" sz="2000" dirty="0">
              <a:solidFill>
                <a:schemeClr val="tx1">
                  <a:lumMod val="75000"/>
                  <a:lumOff val="25000"/>
                </a:schemeClr>
              </a:solidFill>
            </a:endParaRPr>
          </a:p>
          <a:p>
            <a:r>
              <a:rPr lang="en-US" sz="2400" b="1" dirty="0">
                <a:solidFill>
                  <a:schemeClr val="accent1"/>
                </a:solidFill>
              </a:rPr>
              <a:t>How can I ensure the Technical Data requirement can be satisfied by Industry</a:t>
            </a:r>
            <a:r>
              <a:rPr lang="en-US" sz="2400" b="1" dirty="0" smtClean="0">
                <a:solidFill>
                  <a:schemeClr val="accent1"/>
                </a:solidFill>
              </a:rPr>
              <a:t>?</a:t>
            </a:r>
          </a:p>
          <a:p>
            <a:pPr lvl="0">
              <a:buFont typeface="Calibri" panose="020F0502020204030204" pitchFamily="34" charset="0"/>
              <a:buChar char="›"/>
            </a:pPr>
            <a:r>
              <a:rPr lang="en-US" sz="2000" dirty="0" smtClean="0">
                <a:solidFill>
                  <a:schemeClr val="tx1">
                    <a:lumMod val="75000"/>
                    <a:lumOff val="25000"/>
                  </a:schemeClr>
                </a:solidFill>
              </a:rPr>
              <a:t>The CWIPTs responsibility is to account of the availability of the contractor’s technical data</a:t>
            </a:r>
          </a:p>
          <a:p>
            <a:pPr lvl="0">
              <a:buFont typeface="Calibri" panose="020F0502020204030204" pitchFamily="34" charset="0"/>
              <a:buChar char="›"/>
            </a:pPr>
            <a:r>
              <a:rPr lang="en-US" sz="2000" dirty="0" smtClean="0">
                <a:solidFill>
                  <a:schemeClr val="tx1">
                    <a:lumMod val="75000"/>
                    <a:lumOff val="25000"/>
                  </a:schemeClr>
                </a:solidFill>
              </a:rPr>
              <a:t>The Program Office should take advantage of the Post Award Conference to review the list of technical parameters with industry to ensure availability of the data, the connection to the WBS, and to minimize the duplication of reported parameters across other CDRLs</a:t>
            </a:r>
            <a:endParaRPr lang="en-US" sz="2400" b="1" dirty="0" smtClean="0">
              <a:solidFill>
                <a:schemeClr val="accent1"/>
              </a:solidFill>
            </a:endParaRPr>
          </a:p>
          <a:p>
            <a:r>
              <a:rPr lang="en-US" sz="2400" b="1" dirty="0" smtClean="0">
                <a:solidFill>
                  <a:schemeClr val="accent1"/>
                </a:solidFill>
              </a:rPr>
              <a:t>What </a:t>
            </a:r>
            <a:r>
              <a:rPr lang="en-US" sz="2400" b="1" dirty="0">
                <a:solidFill>
                  <a:schemeClr val="accent1"/>
                </a:solidFill>
              </a:rPr>
              <a:t>about Industry Technical Data </a:t>
            </a:r>
            <a:r>
              <a:rPr lang="en-US" sz="2400" b="1" dirty="0" smtClean="0">
                <a:solidFill>
                  <a:schemeClr val="accent1"/>
                </a:solidFill>
              </a:rPr>
              <a:t>Rights, Security Concerns?</a:t>
            </a:r>
          </a:p>
          <a:p>
            <a:pPr>
              <a:buFont typeface="Calibri" panose="020F0502020204030204" pitchFamily="34" charset="0"/>
              <a:buChar char="›"/>
            </a:pPr>
            <a:r>
              <a:rPr lang="en-US" sz="2000" dirty="0" smtClean="0">
                <a:solidFill>
                  <a:schemeClr val="tx1">
                    <a:lumMod val="75000"/>
                    <a:lumOff val="25000"/>
                  </a:schemeClr>
                </a:solidFill>
              </a:rPr>
              <a:t>The TDR should be reviewed and approved by the security officer prior to submission into CADE to ensure that there is no classified data, or aggregation of unclassified data that would cause the TDR to be classified</a:t>
            </a:r>
            <a:endParaRPr lang="en-US" sz="2000" dirty="0">
              <a:solidFill>
                <a:schemeClr val="tx1">
                  <a:lumMod val="75000"/>
                  <a:lumOff val="25000"/>
                </a:schemeClr>
              </a:solidFill>
            </a:endParaRPr>
          </a:p>
          <a:p>
            <a:endParaRPr lang="en-US" sz="2400" b="1" dirty="0">
              <a:solidFill>
                <a:schemeClr val="accent1"/>
              </a:solidFill>
            </a:endParaRPr>
          </a:p>
          <a:p>
            <a:endParaRPr lang="en-US" sz="2400" b="1" dirty="0" smtClean="0">
              <a:solidFill>
                <a:schemeClr val="accent1"/>
              </a:solidFill>
            </a:endParaRPr>
          </a:p>
          <a:p>
            <a:endParaRPr lang="en-US" sz="2400" b="1" dirty="0">
              <a:solidFill>
                <a:schemeClr val="accent1"/>
              </a:solidFill>
            </a:endParaRPr>
          </a:p>
          <a:p>
            <a:endParaRPr lang="en-US" sz="2400" b="1" dirty="0" smtClean="0">
              <a:solidFill>
                <a:schemeClr val="accent1"/>
              </a:solidFill>
            </a:endParaRPr>
          </a:p>
          <a:p>
            <a:endParaRPr lang="en-US" sz="2400" b="1" dirty="0" smtClean="0">
              <a:solidFill>
                <a:schemeClr val="accent1"/>
              </a:solidFill>
            </a:endParaRPr>
          </a:p>
          <a:p>
            <a:endParaRPr lang="en-US" sz="2400" b="1" dirty="0" smtClean="0">
              <a:solidFill>
                <a:schemeClr val="accent1"/>
              </a:solidFill>
            </a:endParaRPr>
          </a:p>
          <a:p>
            <a:endParaRPr lang="en-US" sz="2400" b="1" dirty="0">
              <a:solidFill>
                <a:schemeClr val="accent1"/>
              </a:solidFill>
            </a:endParaRPr>
          </a:p>
          <a:p>
            <a:endParaRPr lang="en-US" sz="2000" dirty="0" smtClean="0">
              <a:solidFill>
                <a:schemeClr val="tx1">
                  <a:lumMod val="75000"/>
                  <a:lumOff val="25000"/>
                </a:schemeClr>
              </a:solidFill>
            </a:endParaRPr>
          </a:p>
          <a:p>
            <a:pPr lvl="1"/>
            <a:endParaRPr lang="en-US" sz="1600" dirty="0">
              <a:solidFill>
                <a:schemeClr val="tx1">
                  <a:lumMod val="75000"/>
                  <a:lumOff val="25000"/>
                </a:schemeClr>
              </a:solidFill>
            </a:endParaRPr>
          </a:p>
          <a:p>
            <a:pPr lvl="1"/>
            <a:endParaRPr lang="en-US" sz="2000" b="1" dirty="0" smtClean="0">
              <a:solidFill>
                <a:schemeClr val="accent1"/>
              </a:solidFill>
            </a:endParaRPr>
          </a:p>
        </p:txBody>
      </p:sp>
      <p:sp>
        <p:nvSpPr>
          <p:cNvPr id="2" name="Slide Number Placeholder 1"/>
          <p:cNvSpPr>
            <a:spLocks noGrp="1"/>
          </p:cNvSpPr>
          <p:nvPr>
            <p:ph type="sldNum" sz="quarter" idx="12"/>
          </p:nvPr>
        </p:nvSpPr>
        <p:spPr/>
        <p:txBody>
          <a:bodyPr/>
          <a:lstStyle/>
          <a:p>
            <a:fld id="{8F8C957E-D11D-442A-875E-0647976CE83B}" type="slidenum">
              <a:rPr lang="en-US" smtClean="0"/>
              <a:t>24</a:t>
            </a:fld>
            <a:endParaRPr lang="en-US"/>
          </a:p>
        </p:txBody>
      </p:sp>
    </p:spTree>
    <p:extLst>
      <p:ext uri="{BB962C8B-B14F-4D97-AF65-F5344CB8AC3E}">
        <p14:creationId xmlns:p14="http://schemas.microsoft.com/office/powerpoint/2010/main" val="25262622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BACKUP:</a:t>
            </a:r>
          </a:p>
          <a:p>
            <a:r>
              <a:rPr lang="en-US" dirty="0" smtClean="0"/>
              <a:t>Technical Data Reporting Resources</a:t>
            </a:r>
            <a:endParaRPr lang="en-US" dirty="0"/>
          </a:p>
        </p:txBody>
      </p:sp>
    </p:spTree>
    <p:extLst>
      <p:ext uri="{BB962C8B-B14F-4D97-AF65-F5344CB8AC3E}">
        <p14:creationId xmlns:p14="http://schemas.microsoft.com/office/powerpoint/2010/main" val="32308502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b="1" dirty="0" smtClean="0"/>
              <a:t>Technical Data Reporting Resources</a:t>
            </a:r>
            <a:endParaRPr lang="en-US" b="1" dirty="0"/>
          </a:p>
        </p:txBody>
      </p:sp>
      <p:sp>
        <p:nvSpPr>
          <p:cNvPr id="5" name="Text Placeholder 4"/>
          <p:cNvSpPr>
            <a:spLocks noGrp="1"/>
          </p:cNvSpPr>
          <p:nvPr>
            <p:ph type="body" sz="quarter" idx="14"/>
          </p:nvPr>
        </p:nvSpPr>
        <p:spPr/>
        <p:txBody>
          <a:bodyPr/>
          <a:lstStyle/>
          <a:p>
            <a:r>
              <a:rPr lang="en-US" dirty="0" smtClean="0"/>
              <a:t>Technical Data Reporting Implementation</a:t>
            </a:r>
            <a:endParaRPr lang="en-US" dirty="0"/>
          </a:p>
        </p:txBody>
      </p:sp>
      <p:sp>
        <p:nvSpPr>
          <p:cNvPr id="2" name="Slide Number Placeholder 1"/>
          <p:cNvSpPr>
            <a:spLocks noGrp="1"/>
          </p:cNvSpPr>
          <p:nvPr>
            <p:ph type="sldNum" sz="quarter" idx="12"/>
          </p:nvPr>
        </p:nvSpPr>
        <p:spPr/>
        <p:txBody>
          <a:bodyPr/>
          <a:lstStyle/>
          <a:p>
            <a:fld id="{8F8C957E-D11D-442A-875E-0647976CE83B}" type="slidenum">
              <a:rPr lang="en-US" smtClean="0"/>
              <a:t>26</a:t>
            </a:fld>
            <a:endParaRPr lang="en-US"/>
          </a:p>
        </p:txBody>
      </p:sp>
      <p:sp>
        <p:nvSpPr>
          <p:cNvPr id="3" name="TextBox 2"/>
          <p:cNvSpPr txBox="1"/>
          <p:nvPr/>
        </p:nvSpPr>
        <p:spPr>
          <a:xfrm>
            <a:off x="647700" y="1257300"/>
            <a:ext cx="10934700" cy="6370975"/>
          </a:xfrm>
          <a:prstGeom prst="rect">
            <a:avLst/>
          </a:prstGeom>
          <a:noFill/>
        </p:spPr>
        <p:txBody>
          <a:bodyPr wrap="square" rtlCol="0">
            <a:spAutoFit/>
          </a:bodyPr>
          <a:lstStyle/>
          <a:p>
            <a:pPr marL="342900" lvl="0" indent="-342900">
              <a:buFont typeface="+mj-lt"/>
              <a:buAutoNum type="arabicPeriod"/>
            </a:pPr>
            <a:r>
              <a:rPr lang="en-US" sz="2400" dirty="0"/>
              <a:t>Tips and Tricks for Selecting Technical Parameters</a:t>
            </a:r>
          </a:p>
          <a:p>
            <a:pPr marL="342900" lvl="0" indent="-342900">
              <a:buFont typeface="+mj-lt"/>
              <a:buAutoNum type="arabicPeriod"/>
            </a:pPr>
            <a:r>
              <a:rPr lang="en-US" sz="2400" dirty="0"/>
              <a:t>Focused Tailoring of Technical Data Plans Using the Tech Data Utility</a:t>
            </a:r>
          </a:p>
          <a:p>
            <a:pPr marL="342900" lvl="0" indent="-342900">
              <a:buFont typeface="+mj-lt"/>
              <a:buAutoNum type="arabicPeriod"/>
            </a:pPr>
            <a:r>
              <a:rPr lang="en-US" sz="2400" dirty="0"/>
              <a:t>Tips and Tricks for Planning Process in the CADE System</a:t>
            </a:r>
          </a:p>
          <a:p>
            <a:pPr marL="342900" lvl="0" indent="-342900">
              <a:buFont typeface="+mj-lt"/>
              <a:buAutoNum type="arabicPeriod"/>
            </a:pPr>
            <a:r>
              <a:rPr lang="en-US" sz="2400" dirty="0"/>
              <a:t>Technical Data Reporting Implementation Intersection With Other Reporting</a:t>
            </a:r>
          </a:p>
          <a:p>
            <a:pPr marL="342900" lvl="0" indent="-342900">
              <a:buFont typeface="+mj-lt"/>
              <a:buAutoNum type="arabicPeriod"/>
            </a:pPr>
            <a:r>
              <a:rPr lang="en-US" sz="2400" dirty="0"/>
              <a:t>Technical Data Vocabulary Utility Introduction and Overview</a:t>
            </a:r>
          </a:p>
          <a:p>
            <a:pPr marL="342900" lvl="0" indent="-342900">
              <a:buFont typeface="+mj-lt"/>
              <a:buAutoNum type="arabicPeriod"/>
            </a:pPr>
            <a:r>
              <a:rPr lang="en-US" sz="2400" dirty="0"/>
              <a:t>Technical Data Reporting Implementation DD 2794 Overview</a:t>
            </a:r>
          </a:p>
          <a:p>
            <a:pPr marL="342900" lvl="0" indent="-342900">
              <a:buFont typeface="+mj-lt"/>
              <a:buAutoNum type="arabicPeriod"/>
            </a:pPr>
            <a:r>
              <a:rPr lang="en-US" sz="2400" dirty="0"/>
              <a:t>Technical Data Reporting Implementation Treatment of Variants</a:t>
            </a:r>
          </a:p>
          <a:p>
            <a:pPr marL="342900" lvl="0" indent="-342900">
              <a:buFont typeface="+mj-lt"/>
              <a:buAutoNum type="arabicPeriod"/>
            </a:pPr>
            <a:r>
              <a:rPr lang="en-US" sz="2400" dirty="0"/>
              <a:t>Technical Data Reporting Implementation Planning, Tailoring, and Reporting Using Temporal Examples of Both CARD and TDR</a:t>
            </a:r>
          </a:p>
          <a:p>
            <a:pPr marL="342900" lvl="0" indent="-342900">
              <a:buFont typeface="+mj-lt"/>
              <a:buAutoNum type="arabicPeriod"/>
            </a:pPr>
            <a:r>
              <a:rPr lang="en-US" sz="2400" dirty="0"/>
              <a:t>Technical Data Reporting Implementation Treatment of Margin and Data Pedigree</a:t>
            </a:r>
          </a:p>
          <a:p>
            <a:endParaRPr lang="en-US" sz="2400" dirty="0"/>
          </a:p>
          <a:p>
            <a:pPr marL="342900" indent="-342900">
              <a:buAutoNum type="arabicPeriod"/>
            </a:pPr>
            <a:endParaRPr lang="en-US" sz="2400" dirty="0"/>
          </a:p>
          <a:p>
            <a:pPr marL="342900" indent="-342900">
              <a:buAutoNum type="arabicPeriod"/>
            </a:pPr>
            <a:endParaRPr lang="en-US" sz="2400" dirty="0"/>
          </a:p>
          <a:p>
            <a:pPr marL="342900" indent="-342900">
              <a:buAutoNum type="arabicPeriod"/>
            </a:pPr>
            <a:endParaRPr lang="en-US" sz="2400" dirty="0"/>
          </a:p>
          <a:p>
            <a:pPr marL="342900" indent="-342900">
              <a:buAutoNum type="arabicPeriod"/>
            </a:pPr>
            <a:endParaRPr lang="en-US" sz="2400" dirty="0" smtClean="0"/>
          </a:p>
          <a:p>
            <a:pPr marL="342900" indent="-342900">
              <a:buAutoNum type="arabicPeriod"/>
            </a:pPr>
            <a:endParaRPr lang="en-US" sz="2400" dirty="0"/>
          </a:p>
          <a:p>
            <a:endParaRPr lang="en-US" sz="2400" dirty="0"/>
          </a:p>
        </p:txBody>
      </p:sp>
    </p:spTree>
    <p:extLst>
      <p:ext uri="{BB962C8B-B14F-4D97-AF65-F5344CB8AC3E}">
        <p14:creationId xmlns:p14="http://schemas.microsoft.com/office/powerpoint/2010/main" val="26622029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661" y="1993231"/>
            <a:ext cx="12248661" cy="1722513"/>
          </a:xfrm>
        </p:spPr>
        <p:txBody>
          <a:bodyPr>
            <a:normAutofit/>
          </a:bodyPr>
          <a:lstStyle/>
          <a:p>
            <a:r>
              <a:rPr lang="en-US" sz="3600" dirty="0"/>
              <a:t>Focused Tailoring of Technical Data Plans</a:t>
            </a:r>
          </a:p>
          <a:p>
            <a:r>
              <a:rPr lang="en-US" sz="3600" dirty="0"/>
              <a:t>Tips &amp; Tricks for </a:t>
            </a:r>
            <a:r>
              <a:rPr lang="en-US" sz="3600" b="1" dirty="0"/>
              <a:t>Selecting</a:t>
            </a:r>
            <a:r>
              <a:rPr lang="en-US" sz="3600" dirty="0"/>
              <a:t> </a:t>
            </a:r>
            <a:r>
              <a:rPr lang="en-US" sz="3600" b="1" dirty="0"/>
              <a:t>Technical Parameters</a:t>
            </a:r>
          </a:p>
        </p:txBody>
      </p:sp>
    </p:spTree>
    <p:extLst>
      <p:ext uri="{BB962C8B-B14F-4D97-AF65-F5344CB8AC3E}">
        <p14:creationId xmlns:p14="http://schemas.microsoft.com/office/powerpoint/2010/main" val="429205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2400" b="1" dirty="0"/>
              <a:t>Table of Contents </a:t>
            </a:r>
          </a:p>
        </p:txBody>
      </p:sp>
      <p:sp>
        <p:nvSpPr>
          <p:cNvPr id="5" name="Text Placeholder 4"/>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744593" y="1493359"/>
            <a:ext cx="10704094" cy="3846438"/>
          </a:xfrm>
          <a:prstGeom prst="rect">
            <a:avLst/>
          </a:prstGeom>
        </p:spPr>
        <p:txBody>
          <a:bodyPr wrap="square">
            <a:spAutoFit/>
          </a:bodyPr>
          <a:lstStyle/>
          <a:p>
            <a:pPr marL="342900"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Selecting Parameters</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Development Contracts - Heritage</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Development Contracts - Software</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Hardware Products - SWAP</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Hardware Products - Unique parameters</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Sustainment</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Multiple Variants</a:t>
            </a:r>
            <a:endParaRPr lang="en-US" sz="2400" b="1" dirty="0"/>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Modifications</a:t>
            </a:r>
          </a:p>
          <a:p>
            <a:pPr>
              <a:lnSpc>
                <a:spcPct val="107000"/>
              </a:lnSpc>
            </a:pPr>
            <a:endParaRPr lang="en-US" dirty="0"/>
          </a:p>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9880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29</a:t>
            </a:fld>
            <a:endParaRPr lang="en-US" dirty="0">
              <a:solidFill>
                <a:prstClr val="black"/>
              </a:solidFill>
            </a:endParaRPr>
          </a:p>
        </p:txBody>
      </p:sp>
      <p:sp>
        <p:nvSpPr>
          <p:cNvPr id="3" name="Text Placeholder 2"/>
          <p:cNvSpPr>
            <a:spLocks noGrp="1"/>
          </p:cNvSpPr>
          <p:nvPr>
            <p:ph type="body" sz="quarter" idx="10"/>
          </p:nvPr>
        </p:nvSpPr>
        <p:spPr/>
        <p:txBody>
          <a:bodyPr>
            <a:normAutofit/>
          </a:bodyPr>
          <a:lstStyle/>
          <a:p>
            <a:r>
              <a:rPr lang="en-US" sz="2400" b="1" dirty="0">
                <a:latin typeface="Times New Roman" panose="02020603050405020304" pitchFamily="18" charset="0"/>
                <a:cs typeface="Times New Roman" panose="02020603050405020304" pitchFamily="18" charset="0"/>
              </a:rPr>
              <a:t>Design Heritage</a:t>
            </a:r>
            <a:endParaRPr lang="en-US" sz="2400" dirty="0"/>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444411" y="1052025"/>
            <a:ext cx="11054865" cy="3088923"/>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Is this a development contract?</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so, then future estimators will want design and development metrics to make full use of the CSDR’s nonrecurring cost.</a:t>
            </a:r>
          </a:p>
          <a:p>
            <a:pPr marL="342900" indent="-342900">
              <a:lnSpc>
                <a:spcPct val="107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For hardware WBS elements use heritage parameters:</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The magnitude of nonrecurring design and development effort will be influenced by the extent to which an existing design is modified. A pair of heritage parameters, New Design and Predecessor System, are available to capture this information.  </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what WBS level is heritage meaningful? The level at which nonrecurring engineering cost is captured is a best practice (e.g. every child element). If pressure to decrease the parameter count is present, consider placing heritage parameters on only the subsystem parent levels.</a:t>
            </a:r>
          </a:p>
        </p:txBody>
      </p:sp>
      <p:pic>
        <p:nvPicPr>
          <p:cNvPr id="9" name="Picture 8"/>
          <p:cNvPicPr>
            <a:picLocks noChangeAspect="1"/>
          </p:cNvPicPr>
          <p:nvPr/>
        </p:nvPicPr>
        <p:blipFill rotWithShape="1">
          <a:blip r:embed="rId3"/>
          <a:srcRect t="20562"/>
          <a:stretch/>
        </p:blipFill>
        <p:spPr>
          <a:xfrm>
            <a:off x="5547363" y="5646180"/>
            <a:ext cx="6035040" cy="918140"/>
          </a:xfrm>
          <a:prstGeom prst="rect">
            <a:avLst/>
          </a:prstGeom>
          <a:solidFill>
            <a:schemeClr val="bg1"/>
          </a:solidFill>
        </p:spPr>
      </p:pic>
      <p:pic>
        <p:nvPicPr>
          <p:cNvPr id="10" name="Picture 9"/>
          <p:cNvPicPr>
            <a:picLocks noChangeAspect="1"/>
          </p:cNvPicPr>
          <p:nvPr/>
        </p:nvPicPr>
        <p:blipFill>
          <a:blip r:embed="rId4"/>
          <a:stretch>
            <a:fillRect/>
          </a:stretch>
        </p:blipFill>
        <p:spPr>
          <a:xfrm>
            <a:off x="735805" y="4082930"/>
            <a:ext cx="6035040" cy="1380687"/>
          </a:xfrm>
          <a:prstGeom prst="rect">
            <a:avLst/>
          </a:prstGeom>
          <a:solidFill>
            <a:schemeClr val="bg1"/>
          </a:solidFill>
        </p:spPr>
      </p:pic>
      <p:sp>
        <p:nvSpPr>
          <p:cNvPr id="11" name="Rectangle 10"/>
          <p:cNvSpPr/>
          <p:nvPr/>
        </p:nvSpPr>
        <p:spPr>
          <a:xfrm>
            <a:off x="606666" y="4376211"/>
            <a:ext cx="6243307" cy="252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06664" y="4733265"/>
            <a:ext cx="6243307" cy="252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6665" y="5098916"/>
            <a:ext cx="6243307" cy="252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443229" y="5960216"/>
            <a:ext cx="6243307" cy="2521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991927" y="4376211"/>
            <a:ext cx="1357746" cy="923330"/>
          </a:xfrm>
          <a:prstGeom prst="rect">
            <a:avLst/>
          </a:prstGeom>
          <a:noFill/>
        </p:spPr>
        <p:txBody>
          <a:bodyPr wrap="square" rtlCol="0">
            <a:spAutoFit/>
          </a:bodyPr>
          <a:lstStyle/>
          <a:p>
            <a:r>
              <a:rPr lang="en-US" dirty="0"/>
              <a:t>Heritage at child elements </a:t>
            </a:r>
          </a:p>
        </p:txBody>
      </p:sp>
      <p:sp>
        <p:nvSpPr>
          <p:cNvPr id="16" name="TextBox 15"/>
          <p:cNvSpPr txBox="1"/>
          <p:nvPr/>
        </p:nvSpPr>
        <p:spPr>
          <a:xfrm>
            <a:off x="3871888" y="5698880"/>
            <a:ext cx="1357746" cy="923330"/>
          </a:xfrm>
          <a:prstGeom prst="rect">
            <a:avLst/>
          </a:prstGeom>
          <a:noFill/>
        </p:spPr>
        <p:txBody>
          <a:bodyPr wrap="square" rtlCol="0">
            <a:spAutoFit/>
          </a:bodyPr>
          <a:lstStyle/>
          <a:p>
            <a:pPr algn="r"/>
            <a:r>
              <a:rPr lang="en-US" dirty="0"/>
              <a:t>Heritage at parent elements </a:t>
            </a:r>
          </a:p>
        </p:txBody>
      </p:sp>
    </p:spTree>
    <p:extLst>
      <p:ext uri="{BB962C8B-B14F-4D97-AF65-F5344CB8AC3E}">
        <p14:creationId xmlns:p14="http://schemas.microsoft.com/office/powerpoint/2010/main" val="3506994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3</a:t>
            </a:fld>
            <a:endParaRPr lang="en-US" dirty="0"/>
          </a:p>
        </p:txBody>
      </p:sp>
      <p:sp>
        <p:nvSpPr>
          <p:cNvPr id="3" name="Text Placeholder 2"/>
          <p:cNvSpPr>
            <a:spLocks noGrp="1"/>
          </p:cNvSpPr>
          <p:nvPr>
            <p:ph type="body" sz="quarter" idx="13"/>
          </p:nvPr>
        </p:nvSpPr>
        <p:spPr>
          <a:xfrm>
            <a:off x="377203" y="464009"/>
            <a:ext cx="9140871" cy="500047"/>
          </a:xfrm>
        </p:spPr>
        <p:txBody>
          <a:bodyPr/>
          <a:lstStyle/>
          <a:p>
            <a:r>
              <a:rPr lang="en-US" b="1" dirty="0" smtClean="0"/>
              <a:t>Repeatable Tech Data Process</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TextBox 4"/>
          <p:cNvSpPr txBox="1"/>
          <p:nvPr/>
        </p:nvSpPr>
        <p:spPr>
          <a:xfrm>
            <a:off x="513715" y="1292886"/>
            <a:ext cx="3393267" cy="3108543"/>
          </a:xfrm>
          <a:prstGeom prst="rect">
            <a:avLst/>
          </a:prstGeom>
          <a:noFill/>
        </p:spPr>
        <p:txBody>
          <a:bodyPr wrap="square" rtlCol="0">
            <a:spAutoFit/>
          </a:bodyPr>
          <a:lstStyle/>
          <a:p>
            <a:pPr marL="285750" indent="-285750">
              <a:buFont typeface="Wingdings" panose="05000000000000000000" pitchFamily="2" charset="2"/>
              <a:buChar char="ü"/>
            </a:pPr>
            <a:r>
              <a:rPr lang="en-US" sz="1400" dirty="0" smtClean="0">
                <a:solidFill>
                  <a:srgbClr val="0070C0"/>
                </a:solidFill>
              </a:rPr>
              <a:t>Start with Core Parameters by Commodity &amp; Phase</a:t>
            </a:r>
          </a:p>
          <a:p>
            <a:pPr marL="285750" indent="-285750">
              <a:buFont typeface="Wingdings" panose="05000000000000000000" pitchFamily="2" charset="2"/>
              <a:buChar char="ü"/>
            </a:pPr>
            <a:r>
              <a:rPr lang="en-US" sz="1400" dirty="0" smtClean="0">
                <a:solidFill>
                  <a:srgbClr val="0070C0"/>
                </a:solidFill>
              </a:rPr>
              <a:t>Refine Contract-Specific Parameters using Technical Data Vocabulary Database</a:t>
            </a:r>
          </a:p>
          <a:p>
            <a:pPr marL="285750" indent="-285750">
              <a:buFont typeface="Wingdings" panose="05000000000000000000" pitchFamily="2" charset="2"/>
              <a:buChar char="ü"/>
            </a:pPr>
            <a:r>
              <a:rPr lang="en-US" sz="1400" dirty="0" smtClean="0">
                <a:solidFill>
                  <a:srgbClr val="0070C0"/>
                </a:solidFill>
              </a:rPr>
              <a:t>Review other Contractual CDRL Requirements to Minimize Duplication</a:t>
            </a:r>
          </a:p>
          <a:p>
            <a:pPr marL="285750" indent="-285750">
              <a:buFont typeface="Wingdings" panose="05000000000000000000" pitchFamily="2" charset="2"/>
              <a:buChar char="ü"/>
            </a:pPr>
            <a:r>
              <a:rPr lang="en-US" sz="1400" dirty="0" smtClean="0">
                <a:solidFill>
                  <a:srgbClr val="0070C0"/>
                </a:solidFill>
              </a:rPr>
              <a:t>Finalize Technical Data Reporting, DD 2794 Supplement &amp; Submission Events</a:t>
            </a:r>
          </a:p>
          <a:p>
            <a:pPr marL="285750" indent="-285750">
              <a:buFont typeface="Wingdings" panose="05000000000000000000" pitchFamily="2" charset="2"/>
              <a:buChar char="ü"/>
            </a:pPr>
            <a:r>
              <a:rPr lang="en-US" sz="1400" dirty="0" smtClean="0">
                <a:solidFill>
                  <a:srgbClr val="0070C0"/>
                </a:solidFill>
              </a:rPr>
              <a:t>Revise generic Technical Data CDRL (DD 1423) to Program specifics</a:t>
            </a:r>
            <a:endParaRPr lang="en-US" sz="1400" dirty="0">
              <a:solidFill>
                <a:srgbClr val="0070C0"/>
              </a:solidFill>
            </a:endParaRPr>
          </a:p>
          <a:p>
            <a:pPr marL="285750" indent="-285750">
              <a:buFont typeface="Wingdings" panose="05000000000000000000" pitchFamily="2" charset="2"/>
              <a:buChar char="ü"/>
            </a:pPr>
            <a:r>
              <a:rPr lang="en-US" sz="1400" dirty="0" smtClean="0">
                <a:solidFill>
                  <a:srgbClr val="0070C0"/>
                </a:solidFill>
              </a:rPr>
              <a:t>Participate in pre / post award conferences to Ensure Tech Data requirements are well understood</a:t>
            </a:r>
          </a:p>
        </p:txBody>
      </p:sp>
      <p:sp>
        <p:nvSpPr>
          <p:cNvPr id="6" name="TextBox 5"/>
          <p:cNvSpPr txBox="1"/>
          <p:nvPr/>
        </p:nvSpPr>
        <p:spPr>
          <a:xfrm>
            <a:off x="695325" y="6221956"/>
            <a:ext cx="10429875" cy="461665"/>
          </a:xfrm>
          <a:prstGeom prst="rect">
            <a:avLst/>
          </a:prstGeom>
          <a:solidFill>
            <a:schemeClr val="tx2"/>
          </a:solidFill>
        </p:spPr>
        <p:txBody>
          <a:bodyPr wrap="square" rtlCol="0">
            <a:spAutoFit/>
          </a:bodyPr>
          <a:lstStyle/>
          <a:p>
            <a:pPr algn="ctr"/>
            <a:r>
              <a:rPr lang="en-US" sz="2400" dirty="0" smtClean="0">
                <a:solidFill>
                  <a:schemeClr val="bg1"/>
                </a:solidFill>
              </a:rPr>
              <a:t>Over time, CADE cost data usefulness will be significantly enhanced</a:t>
            </a:r>
            <a:endParaRPr lang="en-US" sz="2400" dirty="0">
              <a:solidFill>
                <a:schemeClr val="bg1"/>
              </a:solidFill>
            </a:endParaRPr>
          </a:p>
        </p:txBody>
      </p:sp>
      <p:pic>
        <p:nvPicPr>
          <p:cNvPr id="7" name="Picture 6"/>
          <p:cNvPicPr>
            <a:picLocks noChangeAspect="1"/>
          </p:cNvPicPr>
          <p:nvPr/>
        </p:nvPicPr>
        <p:blipFill>
          <a:blip r:embed="rId2"/>
          <a:stretch>
            <a:fillRect/>
          </a:stretch>
        </p:blipFill>
        <p:spPr>
          <a:xfrm>
            <a:off x="4826582" y="746485"/>
            <a:ext cx="3485024" cy="2076493"/>
          </a:xfrm>
          <a:prstGeom prst="rect">
            <a:avLst/>
          </a:prstGeom>
        </p:spPr>
      </p:pic>
      <p:pic>
        <p:nvPicPr>
          <p:cNvPr id="9" name="Picture 8"/>
          <p:cNvPicPr>
            <a:picLocks noChangeAspect="1"/>
          </p:cNvPicPr>
          <p:nvPr/>
        </p:nvPicPr>
        <p:blipFill>
          <a:blip r:embed="rId3"/>
          <a:stretch>
            <a:fillRect/>
          </a:stretch>
        </p:blipFill>
        <p:spPr>
          <a:xfrm>
            <a:off x="4821810" y="2974473"/>
            <a:ext cx="3494569" cy="1838595"/>
          </a:xfrm>
          <a:prstGeom prst="rect">
            <a:avLst/>
          </a:prstGeom>
        </p:spPr>
      </p:pic>
      <p:sp>
        <p:nvSpPr>
          <p:cNvPr id="10" name="Curved Right Arrow 9"/>
          <p:cNvSpPr/>
          <p:nvPr/>
        </p:nvSpPr>
        <p:spPr>
          <a:xfrm>
            <a:off x="3815538" y="1853737"/>
            <a:ext cx="609600" cy="215827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8" name="Picture 7"/>
          <p:cNvPicPr>
            <a:picLocks noChangeAspect="1"/>
          </p:cNvPicPr>
          <p:nvPr/>
        </p:nvPicPr>
        <p:blipFill>
          <a:blip r:embed="rId4"/>
          <a:stretch>
            <a:fillRect/>
          </a:stretch>
        </p:blipFill>
        <p:spPr>
          <a:xfrm>
            <a:off x="4485191" y="4937366"/>
            <a:ext cx="4167806" cy="928563"/>
          </a:xfrm>
          <a:prstGeom prst="rect">
            <a:avLst/>
          </a:prstGeom>
        </p:spPr>
      </p:pic>
      <p:sp>
        <p:nvSpPr>
          <p:cNvPr id="12" name="TextBox 11"/>
          <p:cNvSpPr txBox="1"/>
          <p:nvPr/>
        </p:nvSpPr>
        <p:spPr>
          <a:xfrm>
            <a:off x="4440466" y="1762721"/>
            <a:ext cx="4257256" cy="307777"/>
          </a:xfrm>
          <a:prstGeom prst="rect">
            <a:avLst/>
          </a:prstGeom>
          <a:solidFill>
            <a:schemeClr val="tx2"/>
          </a:solidFill>
        </p:spPr>
        <p:txBody>
          <a:bodyPr wrap="square" rtlCol="0">
            <a:spAutoFit/>
          </a:bodyPr>
          <a:lstStyle/>
          <a:p>
            <a:pPr algn="ctr"/>
            <a:r>
              <a:rPr lang="en-US" sz="1400" dirty="0" smtClean="0">
                <a:solidFill>
                  <a:schemeClr val="bg1"/>
                </a:solidFill>
              </a:rPr>
              <a:t>Standard CSDR Plans and CADE Technical Vocabulary</a:t>
            </a:r>
            <a:endParaRPr lang="en-US" sz="1400" dirty="0">
              <a:solidFill>
                <a:schemeClr val="bg1"/>
              </a:solidFill>
            </a:endParaRPr>
          </a:p>
        </p:txBody>
      </p:sp>
      <p:sp>
        <p:nvSpPr>
          <p:cNvPr id="13" name="TextBox 12"/>
          <p:cNvSpPr txBox="1"/>
          <p:nvPr/>
        </p:nvSpPr>
        <p:spPr>
          <a:xfrm>
            <a:off x="4440466" y="3704232"/>
            <a:ext cx="4257256" cy="307777"/>
          </a:xfrm>
          <a:prstGeom prst="rect">
            <a:avLst/>
          </a:prstGeom>
          <a:solidFill>
            <a:schemeClr val="tx2"/>
          </a:solidFill>
        </p:spPr>
        <p:txBody>
          <a:bodyPr wrap="square" rtlCol="0">
            <a:spAutoFit/>
          </a:bodyPr>
          <a:lstStyle/>
          <a:p>
            <a:pPr algn="ctr"/>
            <a:r>
              <a:rPr lang="en-US" sz="1400" dirty="0" smtClean="0">
                <a:solidFill>
                  <a:schemeClr val="bg1"/>
                </a:solidFill>
              </a:rPr>
              <a:t>Contract CSDR Plan Technical Data Supplement</a:t>
            </a:r>
            <a:endParaRPr lang="en-US" sz="1400" dirty="0">
              <a:solidFill>
                <a:schemeClr val="bg1"/>
              </a:solidFill>
            </a:endParaRPr>
          </a:p>
        </p:txBody>
      </p:sp>
      <p:sp>
        <p:nvSpPr>
          <p:cNvPr id="14" name="TextBox 13"/>
          <p:cNvSpPr txBox="1"/>
          <p:nvPr/>
        </p:nvSpPr>
        <p:spPr>
          <a:xfrm>
            <a:off x="5272308" y="5219359"/>
            <a:ext cx="2593572" cy="307777"/>
          </a:xfrm>
          <a:prstGeom prst="rect">
            <a:avLst/>
          </a:prstGeom>
          <a:solidFill>
            <a:schemeClr val="tx2"/>
          </a:solidFill>
        </p:spPr>
        <p:txBody>
          <a:bodyPr wrap="square" rtlCol="0">
            <a:spAutoFit/>
          </a:bodyPr>
          <a:lstStyle/>
          <a:p>
            <a:pPr algn="ctr"/>
            <a:r>
              <a:rPr lang="en-US" sz="1400" dirty="0" smtClean="0">
                <a:solidFill>
                  <a:schemeClr val="bg1"/>
                </a:solidFill>
              </a:rPr>
              <a:t>Contractor TDR Submission</a:t>
            </a:r>
            <a:endParaRPr lang="en-US" sz="1400" dirty="0">
              <a:solidFill>
                <a:schemeClr val="bg1"/>
              </a:solidFill>
            </a:endParaRPr>
          </a:p>
        </p:txBody>
      </p:sp>
      <p:sp>
        <p:nvSpPr>
          <p:cNvPr id="15" name="Rectangle 14"/>
          <p:cNvSpPr/>
          <p:nvPr/>
        </p:nvSpPr>
        <p:spPr>
          <a:xfrm>
            <a:off x="9518074" y="4222434"/>
            <a:ext cx="1745735" cy="178766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9600" y="4330088"/>
            <a:ext cx="1645919" cy="116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9659389" y="5571726"/>
            <a:ext cx="1536130" cy="307777"/>
          </a:xfrm>
          <a:prstGeom prst="rect">
            <a:avLst/>
          </a:prstGeom>
          <a:solidFill>
            <a:schemeClr val="tx2"/>
          </a:solidFill>
        </p:spPr>
        <p:txBody>
          <a:bodyPr wrap="square" rtlCol="0">
            <a:spAutoFit/>
          </a:bodyPr>
          <a:lstStyle/>
          <a:p>
            <a:pPr algn="ctr"/>
            <a:r>
              <a:rPr lang="en-US" sz="1400" dirty="0" smtClean="0">
                <a:solidFill>
                  <a:schemeClr val="bg1"/>
                </a:solidFill>
              </a:rPr>
              <a:t>Future Analysis</a:t>
            </a:r>
            <a:endParaRPr lang="en-US" sz="1400" dirty="0">
              <a:solidFill>
                <a:schemeClr val="bg1"/>
              </a:solidFill>
            </a:endParaRPr>
          </a:p>
        </p:txBody>
      </p:sp>
      <p:sp>
        <p:nvSpPr>
          <p:cNvPr id="20" name="Curved Right Arrow 19"/>
          <p:cNvSpPr/>
          <p:nvPr/>
        </p:nvSpPr>
        <p:spPr>
          <a:xfrm rot="5400000" flipV="1">
            <a:off x="8613191" y="3730453"/>
            <a:ext cx="609600" cy="2413828"/>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Curved Right Arrow 20"/>
          <p:cNvSpPr/>
          <p:nvPr/>
        </p:nvSpPr>
        <p:spPr>
          <a:xfrm>
            <a:off x="3849683" y="4222434"/>
            <a:ext cx="609600" cy="13492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Box 21"/>
          <p:cNvSpPr txBox="1"/>
          <p:nvPr/>
        </p:nvSpPr>
        <p:spPr>
          <a:xfrm>
            <a:off x="600610" y="5003915"/>
            <a:ext cx="3393267" cy="523220"/>
          </a:xfrm>
          <a:prstGeom prst="rect">
            <a:avLst/>
          </a:prstGeom>
          <a:noFill/>
        </p:spPr>
        <p:txBody>
          <a:bodyPr wrap="square" rtlCol="0">
            <a:spAutoFit/>
          </a:bodyPr>
          <a:lstStyle/>
          <a:p>
            <a:r>
              <a:rPr lang="en-US" sz="1400" dirty="0" smtClean="0">
                <a:solidFill>
                  <a:srgbClr val="0070C0"/>
                </a:solidFill>
              </a:rPr>
              <a:t>Contractor Reports technical data by WBS element per plan</a:t>
            </a:r>
          </a:p>
        </p:txBody>
      </p:sp>
      <p:sp>
        <p:nvSpPr>
          <p:cNvPr id="23" name="TextBox 22"/>
          <p:cNvSpPr txBox="1"/>
          <p:nvPr/>
        </p:nvSpPr>
        <p:spPr>
          <a:xfrm>
            <a:off x="9501762" y="3655629"/>
            <a:ext cx="1741594" cy="523220"/>
          </a:xfrm>
          <a:prstGeom prst="rect">
            <a:avLst/>
          </a:prstGeom>
          <a:noFill/>
        </p:spPr>
        <p:txBody>
          <a:bodyPr wrap="square" rtlCol="0">
            <a:spAutoFit/>
          </a:bodyPr>
          <a:lstStyle/>
          <a:p>
            <a:pPr algn="ctr"/>
            <a:r>
              <a:rPr lang="en-US" sz="1400" dirty="0" smtClean="0">
                <a:solidFill>
                  <a:srgbClr val="0070C0"/>
                </a:solidFill>
              </a:rPr>
              <a:t>Data-rich CADE Repository</a:t>
            </a:r>
          </a:p>
        </p:txBody>
      </p:sp>
    </p:spTree>
    <p:extLst>
      <p:ext uri="{BB962C8B-B14F-4D97-AF65-F5344CB8AC3E}">
        <p14:creationId xmlns:p14="http://schemas.microsoft.com/office/powerpoint/2010/main" val="30429476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30</a:t>
            </a:fld>
            <a:endParaRPr lang="en-US" dirty="0">
              <a:solidFill>
                <a:prstClr val="black"/>
              </a:solidFill>
            </a:endParaRPr>
          </a:p>
        </p:txBody>
      </p:sp>
      <p:sp>
        <p:nvSpPr>
          <p:cNvPr id="3" name="Text Placeholder 2"/>
          <p:cNvSpPr>
            <a:spLocks noGrp="1"/>
          </p:cNvSpPr>
          <p:nvPr>
            <p:ph type="body" sz="quarter" idx="10"/>
          </p:nvPr>
        </p:nvSpPr>
        <p:spPr>
          <a:xfrm>
            <a:off x="377210" y="463520"/>
            <a:ext cx="7760950" cy="508000"/>
          </a:xfrm>
        </p:spPr>
        <p:txBody>
          <a:bodyPr>
            <a:noAutofit/>
          </a:bodyPr>
          <a:lstStyle/>
          <a:p>
            <a:r>
              <a:rPr lang="en-US" sz="2400" b="1" dirty="0">
                <a:latin typeface="Times New Roman" panose="02020603050405020304" pitchFamily="18" charset="0"/>
                <a:cs typeface="Times New Roman" panose="02020603050405020304" pitchFamily="18" charset="0"/>
              </a:rPr>
              <a:t>Size, Weight, and Power for Hardware Products</a:t>
            </a:r>
            <a:endParaRPr lang="en-US" sz="2400" dirty="0"/>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377210" y="971520"/>
            <a:ext cx="11545159" cy="3583160"/>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Does this contract produce hardware (production or development prototypes)?</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so, then future estimators will want product characteristics to make full use of the CSDR’s recurring cost.</a:t>
            </a:r>
          </a:p>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For hardware WBS elements use size, weight, and power (SWAP) parameters:</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Hardware costs are often influenced by SWAP parameters. Typically this is a minimum to obtain for every hardware child element. Three often-used parameters are: Use the subtype to get Weight, Volume, and Power – Maximum Consumption Rate.</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For structural and mechanical items, Power does not of course need not be listed.</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Structure costs are often influenced by material choices. When applicable also add Material Mix</a:t>
            </a:r>
            <a:r>
              <a:rPr lang="en-US" sz="2000" i="1" dirty="0">
                <a:latin typeface="Times New Roman" panose="02020603050405020304" pitchFamily="18" charset="0"/>
                <a:cs typeface="Times New Roman" panose="02020603050405020304" pitchFamily="18" charset="0"/>
              </a:rPr>
              <a:t>.</a:t>
            </a:r>
          </a:p>
          <a:p>
            <a:pPr marL="800100" lvl="1" indent="-342900">
              <a:lnSpc>
                <a:spcPct val="107000"/>
              </a:lnSpc>
              <a:buAutoNum type="arabicPeriod"/>
            </a:pPr>
            <a:endParaRPr lang="en-US" sz="1600" dirty="0"/>
          </a:p>
          <a:p>
            <a:pPr marR="0" lvl="1">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727622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31</a:t>
            </a:fld>
            <a:endParaRPr lang="en-US" dirty="0">
              <a:solidFill>
                <a:prstClr val="black"/>
              </a:solidFill>
            </a:endParaRPr>
          </a:p>
        </p:txBody>
      </p:sp>
      <p:sp>
        <p:nvSpPr>
          <p:cNvPr id="3" name="Text Placeholder 2"/>
          <p:cNvSpPr>
            <a:spLocks noGrp="1"/>
          </p:cNvSpPr>
          <p:nvPr>
            <p:ph type="body" sz="quarter" idx="10"/>
          </p:nvPr>
        </p:nvSpPr>
        <p:spPr>
          <a:xfrm>
            <a:off x="377210" y="463520"/>
            <a:ext cx="7328688" cy="508000"/>
          </a:xfrm>
        </p:spPr>
        <p:txBody>
          <a:bodyPr>
            <a:noAutofit/>
          </a:bodyPr>
          <a:lstStyle/>
          <a:p>
            <a:r>
              <a:rPr lang="en-US" sz="2400" b="1" dirty="0">
                <a:latin typeface="Times New Roman" panose="02020603050405020304" pitchFamily="18" charset="0"/>
                <a:cs typeface="Times New Roman" panose="02020603050405020304" pitchFamily="18" charset="0"/>
              </a:rPr>
              <a:t>Unique Parameters for Hardware Products</a:t>
            </a:r>
            <a:endParaRPr lang="en-US" sz="2400" dirty="0"/>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377210" y="901181"/>
            <a:ext cx="11545159" cy="2397579"/>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Does this contract produce hardware (production or development prototypes)?</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so, then future estimators will want product characteristics to make full use of the CSDR’s recurring cost.</a:t>
            </a:r>
          </a:p>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In addition to SWAP, many hardware production have unique characteristics </a:t>
            </a:r>
          </a:p>
          <a:p>
            <a:pPr marL="914400" lvl="1" indent="-4572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Additional general-purpose parameters for specific products are available. A sample is shown below. Determine if there is a need for unique parameters for certain WBS elements. Further determine if these are most applicable at child or parent levels.</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a:blip r:embed="rId3"/>
          <a:stretch>
            <a:fillRect/>
          </a:stretch>
        </p:blipFill>
        <p:spPr>
          <a:xfrm>
            <a:off x="477234" y="3660189"/>
            <a:ext cx="5501535" cy="2108410"/>
          </a:xfrm>
          <a:prstGeom prst="rect">
            <a:avLst/>
          </a:prstGeom>
        </p:spPr>
      </p:pic>
      <p:pic>
        <p:nvPicPr>
          <p:cNvPr id="10" name="Picture 9"/>
          <p:cNvPicPr>
            <a:picLocks noChangeAspect="1"/>
          </p:cNvPicPr>
          <p:nvPr/>
        </p:nvPicPr>
        <p:blipFill>
          <a:blip r:embed="rId4"/>
          <a:stretch>
            <a:fillRect/>
          </a:stretch>
        </p:blipFill>
        <p:spPr>
          <a:xfrm>
            <a:off x="6233746" y="3432923"/>
            <a:ext cx="5296134" cy="3161307"/>
          </a:xfrm>
          <a:prstGeom prst="rect">
            <a:avLst/>
          </a:prstGeom>
          <a:solidFill>
            <a:schemeClr val="bg1"/>
          </a:solidFill>
        </p:spPr>
      </p:pic>
    </p:spTree>
    <p:extLst>
      <p:ext uri="{BB962C8B-B14F-4D97-AF65-F5344CB8AC3E}">
        <p14:creationId xmlns:p14="http://schemas.microsoft.com/office/powerpoint/2010/main" val="3556937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32</a:t>
            </a:fld>
            <a:endParaRPr lang="en-US" dirty="0">
              <a:solidFill>
                <a:prstClr val="black"/>
              </a:solidFill>
            </a:endParaRPr>
          </a:p>
        </p:txBody>
      </p:sp>
      <p:sp>
        <p:nvSpPr>
          <p:cNvPr id="3" name="Text Placeholder 2"/>
          <p:cNvSpPr>
            <a:spLocks noGrp="1"/>
          </p:cNvSpPr>
          <p:nvPr>
            <p:ph type="body" sz="quarter" idx="10"/>
          </p:nvPr>
        </p:nvSpPr>
        <p:spPr/>
        <p:txBody>
          <a:bodyPr>
            <a:normAutofit/>
          </a:bodyPr>
          <a:lstStyle/>
          <a:p>
            <a:r>
              <a:rPr lang="en-US" sz="2400" b="1" dirty="0">
                <a:latin typeface="Times New Roman" panose="02020603050405020304" pitchFamily="18" charset="0"/>
                <a:cs typeface="Times New Roman" panose="02020603050405020304" pitchFamily="18" charset="0"/>
              </a:rPr>
              <a:t>Software Products</a:t>
            </a:r>
            <a:endParaRPr lang="en-US" sz="2400" dirty="0"/>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475906" y="1010128"/>
            <a:ext cx="11500522" cy="2199833"/>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Is this a development contract with software effort?</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so, then future estimators will want design and development metrics to make full use of the CSDR’s nonrecurring cost. </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reporting thresholds are met*, then SRDR reporting is the best path to software metrics to make full use of the CSDR’s nonrecurring software cost. In the case, no technical characteristics are needed on the Software WBS elements. In the event that the contract has software effort that does not meet SRDR reporting thresholds, consider software technical data.</a:t>
            </a:r>
          </a:p>
        </p:txBody>
      </p:sp>
      <p:pic>
        <p:nvPicPr>
          <p:cNvPr id="8" name="Picture 7"/>
          <p:cNvPicPr>
            <a:picLocks noChangeAspect="1"/>
          </p:cNvPicPr>
          <p:nvPr/>
        </p:nvPicPr>
        <p:blipFill>
          <a:blip r:embed="rId3"/>
          <a:stretch>
            <a:fillRect/>
          </a:stretch>
        </p:blipFill>
        <p:spPr>
          <a:xfrm>
            <a:off x="10091737" y="3479236"/>
            <a:ext cx="1609725" cy="3067050"/>
          </a:xfrm>
          <a:prstGeom prst="rect">
            <a:avLst/>
          </a:prstGeom>
        </p:spPr>
      </p:pic>
      <p:pic>
        <p:nvPicPr>
          <p:cNvPr id="9" name="Picture 8"/>
          <p:cNvPicPr>
            <a:picLocks noChangeAspect="1"/>
          </p:cNvPicPr>
          <p:nvPr/>
        </p:nvPicPr>
        <p:blipFill>
          <a:blip r:embed="rId4"/>
          <a:stretch>
            <a:fillRect/>
          </a:stretch>
        </p:blipFill>
        <p:spPr>
          <a:xfrm>
            <a:off x="1404222" y="3709904"/>
            <a:ext cx="8003548" cy="1641320"/>
          </a:xfrm>
          <a:prstGeom prst="rect">
            <a:avLst/>
          </a:prstGeom>
        </p:spPr>
      </p:pic>
      <p:sp>
        <p:nvSpPr>
          <p:cNvPr id="10" name="Rectangle 9"/>
          <p:cNvSpPr/>
          <p:nvPr/>
        </p:nvSpPr>
        <p:spPr>
          <a:xfrm>
            <a:off x="1266089" y="4466018"/>
            <a:ext cx="8247188" cy="5719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601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33</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latin typeface="Times New Roman" panose="02020603050405020304" pitchFamily="18" charset="0"/>
                <a:cs typeface="Times New Roman" panose="02020603050405020304" pitchFamily="18" charset="0"/>
              </a:rPr>
              <a:t>Sustainment</a:t>
            </a:r>
            <a:endParaRPr lang="en-US"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200116" y="952231"/>
            <a:ext cx="11049961" cy="1705916"/>
          </a:xfrm>
          <a:prstGeom prst="rect">
            <a:avLst/>
          </a:prstGeom>
        </p:spPr>
        <p:txBody>
          <a:bodyPr wrap="square">
            <a:spAutoFit/>
          </a:bodyPr>
          <a:lstStyle/>
          <a:p>
            <a:pPr marL="342900" indent="-342900">
              <a:lnSpc>
                <a:spcPct val="107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Is this a sustainment contract?</a:t>
            </a:r>
          </a:p>
          <a:p>
            <a:pPr marL="800100" lvl="1" indent="-342900">
              <a:lnSpc>
                <a:spcPct val="107000"/>
              </a:lnSpc>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so, then future estimators will want the inventory of systems supported, their operational tempo, and activity metrics on sustaining engineering, training, etc. to make full use of the CSDR’s cost.</a:t>
            </a:r>
          </a:p>
          <a:p>
            <a:pPr marL="285750" indent="-285750">
              <a:lnSpc>
                <a:spcPct val="107000"/>
              </a:lnSpc>
              <a:buFont typeface="Arial" panose="020B0604020202020204" pitchFamily="34" charset="0"/>
              <a:buChar char="•"/>
            </a:pPr>
            <a:endParaRPr lang="en-US" sz="1400" dirty="0"/>
          </a:p>
          <a:p>
            <a:pPr marL="342900" indent="-342900">
              <a:lnSpc>
                <a:spcPct val="107000"/>
              </a:lnSpc>
              <a:buFont typeface="Arial" panose="020B0604020202020204" pitchFamily="34" charset="0"/>
              <a:buChar char="•"/>
            </a:pPr>
            <a:endParaRPr lang="en-US" sz="1400" dirty="0"/>
          </a:p>
          <a:p>
            <a:pPr marR="0" lvl="1">
              <a:lnSpc>
                <a:spcPct val="107000"/>
              </a:lnSpc>
              <a:spcBef>
                <a:spcPts val="0"/>
              </a:spcBef>
              <a:spcAft>
                <a:spcPts val="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7133173" y="2084470"/>
            <a:ext cx="4698996" cy="3448220"/>
          </a:xfrm>
          <a:prstGeom prst="rect">
            <a:avLst/>
          </a:prstGeom>
        </p:spPr>
      </p:pic>
      <p:pic>
        <p:nvPicPr>
          <p:cNvPr id="9" name="Picture 8"/>
          <p:cNvPicPr>
            <a:picLocks noChangeAspect="1"/>
          </p:cNvPicPr>
          <p:nvPr/>
        </p:nvPicPr>
        <p:blipFill>
          <a:blip r:embed="rId4"/>
          <a:stretch>
            <a:fillRect/>
          </a:stretch>
        </p:blipFill>
        <p:spPr>
          <a:xfrm>
            <a:off x="733296" y="2142405"/>
            <a:ext cx="5675801" cy="2180884"/>
          </a:xfrm>
          <a:prstGeom prst="rect">
            <a:avLst/>
          </a:prstGeom>
        </p:spPr>
      </p:pic>
      <p:sp>
        <p:nvSpPr>
          <p:cNvPr id="10" name="Rectangle 9"/>
          <p:cNvSpPr/>
          <p:nvPr/>
        </p:nvSpPr>
        <p:spPr>
          <a:xfrm>
            <a:off x="377210" y="5433555"/>
            <a:ext cx="11293740" cy="1179105"/>
          </a:xfrm>
          <a:prstGeom prst="rect">
            <a:avLst/>
          </a:prstGeom>
        </p:spPr>
        <p:txBody>
          <a:bodyPr wrap="square">
            <a:spAutoFit/>
          </a:bodyPr>
          <a:lstStyle/>
          <a:p>
            <a:pPr marL="342900" indent="-342900">
              <a:lnSpc>
                <a:spcPct val="107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What about the M/R report?</a:t>
            </a:r>
          </a:p>
          <a:p>
            <a:pPr marL="800100" lvl="1" indent="-342900">
              <a:lnSpc>
                <a:spcPct val="107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When a significant portion of contract is maintenance activity, the plan may also require M/R reporting. </a:t>
            </a:r>
          </a:p>
          <a:p>
            <a:pPr marL="800100" lvl="1" indent="-342900">
              <a:lnSpc>
                <a:spcPct val="107000"/>
              </a:lnSpc>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The TDR and M/R are not interchangeable. While the M/R report captures of the cost of cumulative repair events, the TDR captures the footprint of systems supported plus other non-repair sustainment activity. </a:t>
            </a:r>
          </a:p>
        </p:txBody>
      </p:sp>
    </p:spTree>
    <p:extLst>
      <p:ext uri="{BB962C8B-B14F-4D97-AF65-F5344CB8AC3E}">
        <p14:creationId xmlns:p14="http://schemas.microsoft.com/office/powerpoint/2010/main" val="2623817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34</a:t>
            </a:fld>
            <a:endParaRPr lang="en-US" dirty="0">
              <a:solidFill>
                <a:prstClr val="black"/>
              </a:solidFill>
            </a:endParaRPr>
          </a:p>
        </p:txBody>
      </p:sp>
      <p:sp>
        <p:nvSpPr>
          <p:cNvPr id="3" name="Text Placeholder 2"/>
          <p:cNvSpPr>
            <a:spLocks noGrp="1"/>
          </p:cNvSpPr>
          <p:nvPr>
            <p:ph type="body" sz="quarter" idx="10"/>
          </p:nvPr>
        </p:nvSpPr>
        <p:spPr/>
        <p:txBody>
          <a:bodyPr>
            <a:normAutofit/>
          </a:bodyPr>
          <a:lstStyle/>
          <a:p>
            <a:r>
              <a:rPr lang="en-US" sz="2400" b="1" dirty="0">
                <a:latin typeface="Times New Roman" panose="02020603050405020304" pitchFamily="18" charset="0"/>
                <a:cs typeface="Times New Roman" panose="02020603050405020304" pitchFamily="18" charset="0"/>
              </a:rPr>
              <a:t>Multiple Variants</a:t>
            </a:r>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217806" y="1316543"/>
            <a:ext cx="10642577" cy="2397579"/>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Are multiple variants involved?</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so, then future estimators will want product characteristics of each to make full use of the CSDR’s cost.</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WBS may already have elements pertaining common and unique. In which case plan for technical data on each WBS element as in any other situation.</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variants are not discernable within the WBS, use a Mapping ID comprised of variant, underscore, WBS code in the tech data plan. </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660" y="4175726"/>
            <a:ext cx="6188868" cy="2206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0680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35</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latin typeface="Times New Roman" panose="02020603050405020304" pitchFamily="18" charset="0"/>
                <a:cs typeface="Times New Roman" panose="02020603050405020304" pitchFamily="18" charset="0"/>
              </a:rPr>
              <a:t>Modifications</a:t>
            </a:r>
            <a:endParaRPr lang="en-US" b="1"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207974" y="1513187"/>
            <a:ext cx="10642577" cy="3253839"/>
          </a:xfrm>
          <a:prstGeom prst="rect">
            <a:avLst/>
          </a:prstGeom>
        </p:spPr>
        <p:txBody>
          <a:bodyPr wrap="square">
            <a:spAutoFit/>
          </a:bodyPr>
          <a:lstStyle/>
          <a:p>
            <a:pPr marL="342900" indent="-342900">
              <a:lnSpc>
                <a:spcPct val="107000"/>
              </a:lnSpc>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Is this a modification contract?</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If so, then future estimators will want product characteristics of hardware added to the existing platform. </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The WBS should have elements pertaining to A-kits, B-kits, and installation labor.</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Use technical data to capture B-kits same as production hardware.…</a:t>
            </a:r>
          </a:p>
          <a:p>
            <a:pPr marL="800100" lvl="1" indent="-342900">
              <a:lnSpc>
                <a:spcPct val="107000"/>
              </a:lnSpc>
              <a:buFont typeface="Arial" panose="020B0604020202020204" pitchFamily="34" charset="0"/>
              <a:buChar char="•"/>
            </a:pPr>
            <a:r>
              <a:rPr lang="en-US" sz="2000" dirty="0">
                <a:latin typeface="Times New Roman" panose="02020603050405020304" pitchFamily="18" charset="0"/>
                <a:cs typeface="Times New Roman" panose="02020603050405020304" pitchFamily="18" charset="0"/>
              </a:rPr>
              <a:t>Consider Before/After tech parameters</a:t>
            </a:r>
          </a:p>
          <a:p>
            <a:pPr marL="800100" lvl="1" indent="-342900">
              <a:lnSpc>
                <a:spcPct val="107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800100" lvl="1" indent="-342900">
              <a:lnSpc>
                <a:spcPct val="107000"/>
              </a:lnSpc>
              <a:buFont typeface="Arial" panose="020B0604020202020204" pitchFamily="34" charset="0"/>
              <a:buChar char="•"/>
            </a:pPr>
            <a:endParaRPr lang="en-US" sz="2000" dirty="0">
              <a:latin typeface="Times New Roman" panose="02020603050405020304" pitchFamily="18" charset="0"/>
              <a:cs typeface="Times New Roman" panose="02020603050405020304" pitchFamily="18" charset="0"/>
            </a:endParaRPr>
          </a:p>
          <a:p>
            <a:pPr marL="742950" lvl="1" indent="-285750">
              <a:lnSpc>
                <a:spcPct val="107000"/>
              </a:lnSpc>
              <a:buFont typeface="Arial" panose="020B0604020202020204" pitchFamily="34" charset="0"/>
              <a:buChar char="•"/>
            </a:pPr>
            <a:endParaRPr lang="en-US" sz="1600" dirty="0"/>
          </a:p>
          <a:p>
            <a:pPr marL="800100" lvl="1" indent="-342900">
              <a:lnSpc>
                <a:spcPct val="107000"/>
              </a:lnSpc>
              <a:buFont typeface="Arial" panose="020B0604020202020204" pitchFamily="34" charset="0"/>
              <a:buChar char="•"/>
            </a:pPr>
            <a:endParaRPr lang="en-US" sz="1600" dirty="0"/>
          </a:p>
        </p:txBody>
      </p:sp>
    </p:spTree>
    <p:extLst>
      <p:ext uri="{BB962C8B-B14F-4D97-AF65-F5344CB8AC3E}">
        <p14:creationId xmlns:p14="http://schemas.microsoft.com/office/powerpoint/2010/main" val="2325139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661" y="1993231"/>
            <a:ext cx="12248661" cy="1722513"/>
          </a:xfrm>
        </p:spPr>
        <p:txBody>
          <a:bodyPr>
            <a:normAutofit/>
          </a:bodyPr>
          <a:lstStyle/>
          <a:p>
            <a:r>
              <a:rPr lang="en-US" sz="3600" dirty="0"/>
              <a:t>Focused Tailoring of Technical Data Plans</a:t>
            </a:r>
          </a:p>
          <a:p>
            <a:r>
              <a:rPr lang="en-US" sz="3600" b="1" dirty="0"/>
              <a:t>Using the Tech Data Utility</a:t>
            </a:r>
          </a:p>
        </p:txBody>
      </p:sp>
    </p:spTree>
    <p:extLst>
      <p:ext uri="{BB962C8B-B14F-4D97-AF65-F5344CB8AC3E}">
        <p14:creationId xmlns:p14="http://schemas.microsoft.com/office/powerpoint/2010/main" val="9953325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2400" b="1" dirty="0"/>
              <a:t>Table of Contents </a:t>
            </a:r>
          </a:p>
        </p:txBody>
      </p:sp>
      <p:sp>
        <p:nvSpPr>
          <p:cNvPr id="5" name="Text Placeholder 4"/>
          <p:cNvSpPr>
            <a:spLocks noGrp="1"/>
          </p:cNvSpPr>
          <p:nvPr>
            <p:ph type="body" sz="quarter" idx="11"/>
          </p:nvPr>
        </p:nvSpPr>
        <p:spPr/>
        <p:txBody>
          <a:bodyPr/>
          <a:lstStyle/>
          <a:p>
            <a:r>
              <a:rPr lang="en-US" dirty="0"/>
              <a:t>Tips &amp; Tricks for Selecting Technical Parameters</a:t>
            </a:r>
          </a:p>
          <a:p>
            <a:endParaRPr lang="en-US" dirty="0"/>
          </a:p>
        </p:txBody>
      </p:sp>
      <p:sp>
        <p:nvSpPr>
          <p:cNvPr id="6" name="Rectangle 5"/>
          <p:cNvSpPr/>
          <p:nvPr/>
        </p:nvSpPr>
        <p:spPr>
          <a:xfrm>
            <a:off x="716884" y="1493359"/>
            <a:ext cx="10704094" cy="2660921"/>
          </a:xfrm>
          <a:prstGeom prst="rect">
            <a:avLst/>
          </a:prstGeom>
        </p:spPr>
        <p:txBody>
          <a:bodyPr wrap="square">
            <a:spAutoFit/>
          </a:bodyPr>
          <a:lstStyle/>
          <a:p>
            <a:pPr marL="342900"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Technical Data Utility </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Development Contracts - Heritage</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Development Contracts - Software</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Hardware Products - SWAP</a:t>
            </a:r>
          </a:p>
          <a:p>
            <a:pPr marL="800100" lvl="1" indent="-342900">
              <a:lnSpc>
                <a:spcPct val="107000"/>
              </a:lnSpc>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Hardware Products - Unique parameters</a:t>
            </a:r>
          </a:p>
          <a:p>
            <a:pPr>
              <a:lnSpc>
                <a:spcPct val="107000"/>
              </a:lnSpc>
            </a:pPr>
            <a:endParaRPr lang="en-US" dirty="0"/>
          </a:p>
          <a:p>
            <a:pPr>
              <a:lnSpc>
                <a:spcPct val="107000"/>
              </a:lnSpc>
            </a:pP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41612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38</a:t>
            </a:fld>
            <a:endParaRPr lang="en-US" dirty="0">
              <a:solidFill>
                <a:prstClr val="black"/>
              </a:solidFill>
            </a:endParaRPr>
          </a:p>
        </p:txBody>
      </p:sp>
      <p:sp>
        <p:nvSpPr>
          <p:cNvPr id="3" name="Text Placeholder 2"/>
          <p:cNvSpPr>
            <a:spLocks noGrp="1"/>
          </p:cNvSpPr>
          <p:nvPr>
            <p:ph type="body" sz="quarter" idx="10"/>
          </p:nvPr>
        </p:nvSpPr>
        <p:spPr/>
        <p:txBody>
          <a:bodyPr>
            <a:normAutofit/>
          </a:bodyPr>
          <a:lstStyle/>
          <a:p>
            <a:r>
              <a:rPr lang="en-US" sz="2400" b="1" dirty="0">
                <a:cs typeface="Times New Roman" panose="02020603050405020304" pitchFamily="18" charset="0"/>
              </a:rPr>
              <a:t>Development Contracts - Heritage</a:t>
            </a:r>
          </a:p>
        </p:txBody>
      </p:sp>
      <p:sp>
        <p:nvSpPr>
          <p:cNvPr id="4" name="Text Placeholder 3"/>
          <p:cNvSpPr>
            <a:spLocks noGrp="1"/>
          </p:cNvSpPr>
          <p:nvPr>
            <p:ph type="body" sz="quarter" idx="11"/>
          </p:nvPr>
        </p:nvSpPr>
        <p:spPr>
          <a:xfrm>
            <a:off x="377208" y="240927"/>
            <a:ext cx="4327525" cy="277813"/>
          </a:xfrm>
        </p:spPr>
        <p:txBody>
          <a:bodyPr/>
          <a:lstStyle/>
          <a:p>
            <a:r>
              <a:rPr lang="en-US" dirty="0"/>
              <a:t>Tips &amp; Tricks for Using the Tech Data Utility</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13213"/>
          <a:stretch/>
        </p:blipFill>
        <p:spPr>
          <a:xfrm>
            <a:off x="312843" y="3589629"/>
            <a:ext cx="11179464" cy="121464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3913"/>
          <a:stretch/>
        </p:blipFill>
        <p:spPr>
          <a:xfrm>
            <a:off x="377209" y="5324762"/>
            <a:ext cx="11115098" cy="1187599"/>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377208" y="5324762"/>
            <a:ext cx="8619011" cy="2235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09391" y="1021062"/>
            <a:ext cx="110507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Upon determining which WBS levels a need for design heritage:</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Direct edit the DD From 2794 Page 8 with the parameters on each desired WBS, or, better yet, </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Use the Tech Data Utility to assign the </a:t>
            </a:r>
            <a:r>
              <a:rPr lang="en-US" i="1" dirty="0">
                <a:latin typeface="Times New Roman" panose="02020603050405020304" pitchFamily="18" charset="0"/>
                <a:cs typeface="Times New Roman" panose="02020603050405020304" pitchFamily="18" charset="0"/>
              </a:rPr>
              <a:t>Heritage</a:t>
            </a:r>
            <a:r>
              <a:rPr lang="en-US" dirty="0">
                <a:latin typeface="Times New Roman" panose="02020603050405020304" pitchFamily="18" charset="0"/>
                <a:cs typeface="Times New Roman" panose="02020603050405020304" pitchFamily="18" charset="0"/>
              </a:rPr>
              <a:t> item type on each desired WBS, or, even better yet,</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Select an edit an applicable Standard Tech Data plan. Many of the standard plans have Heritage pre-populated at every child element, so delete the ones not </a:t>
            </a:r>
            <a:r>
              <a:rPr lang="en-US" dirty="0" err="1">
                <a:latin typeface="Times New Roman" panose="02020603050405020304" pitchFamily="18" charset="0"/>
                <a:cs typeface="Times New Roman" panose="02020603050405020304" pitchFamily="18" charset="0"/>
              </a:rPr>
              <a:t>deisted</a:t>
            </a:r>
            <a:r>
              <a:rPr lang="en-US" dirty="0">
                <a:latin typeface="Times New Roman" panose="02020603050405020304" pitchFamily="18" charset="0"/>
                <a:cs typeface="Times New Roman" panose="02020603050405020304" pitchFamily="18" charset="0"/>
              </a:rPr>
              <a:t>. (say ate every child elements.</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at every child WBS level consider putting it only at select parent level WBS elements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When using the Tech Data Utility:</a:t>
            </a:r>
          </a:p>
          <a:p>
            <a:pPr marL="742950" lvl="1"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Enter the Heritage Item Type on the rows of the desired WBS elements</a:t>
            </a:r>
          </a:p>
        </p:txBody>
      </p:sp>
      <p:sp>
        <p:nvSpPr>
          <p:cNvPr id="12" name="Rectangle 11"/>
          <p:cNvSpPr/>
          <p:nvPr/>
        </p:nvSpPr>
        <p:spPr>
          <a:xfrm>
            <a:off x="7721601" y="3637351"/>
            <a:ext cx="1274618" cy="13496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721601" y="4973152"/>
            <a:ext cx="1782618" cy="369332"/>
          </a:xfrm>
          <a:prstGeom prst="rect">
            <a:avLst/>
          </a:prstGeom>
          <a:noFill/>
        </p:spPr>
        <p:txBody>
          <a:bodyPr wrap="square" rtlCol="0">
            <a:spAutoFit/>
          </a:bodyPr>
          <a:lstStyle/>
          <a:p>
            <a:r>
              <a:rPr lang="en-US" dirty="0"/>
              <a:t>-OR-</a:t>
            </a:r>
          </a:p>
        </p:txBody>
      </p:sp>
    </p:spTree>
    <p:extLst>
      <p:ext uri="{BB962C8B-B14F-4D97-AF65-F5344CB8AC3E}">
        <p14:creationId xmlns:p14="http://schemas.microsoft.com/office/powerpoint/2010/main" val="1530254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39</a:t>
            </a:fld>
            <a:endParaRPr lang="en-US" dirty="0">
              <a:solidFill>
                <a:prstClr val="black"/>
              </a:solidFill>
            </a:endParaRPr>
          </a:p>
        </p:txBody>
      </p:sp>
      <p:sp>
        <p:nvSpPr>
          <p:cNvPr id="3" name="Text Placeholder 2"/>
          <p:cNvSpPr>
            <a:spLocks noGrp="1"/>
          </p:cNvSpPr>
          <p:nvPr>
            <p:ph type="body" sz="quarter" idx="10"/>
          </p:nvPr>
        </p:nvSpPr>
        <p:spPr>
          <a:xfrm>
            <a:off x="377210" y="508227"/>
            <a:ext cx="9849356" cy="508000"/>
          </a:xfrm>
        </p:spPr>
        <p:txBody>
          <a:bodyPr>
            <a:normAutofit/>
          </a:bodyPr>
          <a:lstStyle/>
          <a:p>
            <a:r>
              <a:rPr lang="en-US" sz="2400" b="1" dirty="0"/>
              <a:t>Development Contracts - Software</a:t>
            </a:r>
          </a:p>
        </p:txBody>
      </p:sp>
      <p:sp>
        <p:nvSpPr>
          <p:cNvPr id="4" name="Text Placeholder 3"/>
          <p:cNvSpPr>
            <a:spLocks noGrp="1"/>
          </p:cNvSpPr>
          <p:nvPr>
            <p:ph type="body" sz="quarter" idx="11"/>
          </p:nvPr>
        </p:nvSpPr>
        <p:spPr>
          <a:xfrm>
            <a:off x="377210" y="324613"/>
            <a:ext cx="4327525" cy="277813"/>
          </a:xfrm>
        </p:spPr>
        <p:txBody>
          <a:bodyPr/>
          <a:lstStyle/>
          <a:p>
            <a:r>
              <a:rPr lang="en-US" dirty="0"/>
              <a:t>Tips &amp; Tricks for Using the Tech Data Utility</a:t>
            </a:r>
          </a:p>
        </p:txBody>
      </p:sp>
      <p:sp>
        <p:nvSpPr>
          <p:cNvPr id="11" name="TextBox 10"/>
          <p:cNvSpPr txBox="1"/>
          <p:nvPr/>
        </p:nvSpPr>
        <p:spPr>
          <a:xfrm>
            <a:off x="535931" y="1089509"/>
            <a:ext cx="1095771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SRDR is a reporting requirement for a WBS Element, then make sure SRDR is a checked reporting requirement.</a:t>
            </a:r>
            <a:endParaRPr lang="en-US" i="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535931" y="2677171"/>
            <a:ext cx="7274681" cy="1242277"/>
          </a:xfrm>
          <a:prstGeom prst="rect">
            <a:avLst/>
          </a:prstGeom>
        </p:spPr>
      </p:pic>
      <p:sp>
        <p:nvSpPr>
          <p:cNvPr id="13" name="TextBox 12"/>
          <p:cNvSpPr txBox="1"/>
          <p:nvPr/>
        </p:nvSpPr>
        <p:spPr>
          <a:xfrm>
            <a:off x="624689" y="1883340"/>
            <a:ext cx="10957714" cy="64633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SRDR is not a reporting requirement for a WBS Element, then verify SRDR is not checked on reporting requirements page. Then add </a:t>
            </a:r>
            <a:r>
              <a:rPr lang="en-US" i="1" dirty="0" err="1">
                <a:latin typeface="Times New Roman" panose="02020603050405020304" pitchFamily="18" charset="0"/>
                <a:cs typeface="Times New Roman" panose="02020603050405020304" pitchFamily="18" charset="0"/>
              </a:rPr>
              <a:t>SoftwareNonSRDR</a:t>
            </a:r>
            <a:r>
              <a:rPr lang="en-US" dirty="0">
                <a:latin typeface="Times New Roman" panose="02020603050405020304" pitchFamily="18" charset="0"/>
                <a:cs typeface="Times New Roman" panose="02020603050405020304" pitchFamily="18" charset="0"/>
              </a:rPr>
              <a:t> to the tech data plan.</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210" y="4300801"/>
            <a:ext cx="9240561" cy="2128515"/>
          </a:xfrm>
          <a:prstGeom prst="rect">
            <a:avLst/>
          </a:prstGeom>
          <a:ln>
            <a:noFill/>
          </a:ln>
          <a:effectLst>
            <a:outerShdw blurRad="292100" dist="139700" dir="2700000" algn="tl" rotWithShape="0">
              <a:srgbClr val="333333">
                <a:alpha val="65000"/>
              </a:srgbClr>
            </a:outerShdw>
          </a:effectLst>
        </p:spPr>
      </p:pic>
      <p:sp>
        <p:nvSpPr>
          <p:cNvPr id="15" name="Rectangle 14"/>
          <p:cNvSpPr/>
          <p:nvPr/>
        </p:nvSpPr>
        <p:spPr>
          <a:xfrm>
            <a:off x="1629287" y="6119821"/>
            <a:ext cx="7523949" cy="1793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6014788" y="3058524"/>
            <a:ext cx="5916995" cy="1001132"/>
          </a:xfrm>
          <a:prstGeom prst="rect">
            <a:avLst/>
          </a:prstGeom>
        </p:spPr>
      </p:pic>
    </p:spTree>
    <p:extLst>
      <p:ext uri="{BB962C8B-B14F-4D97-AF65-F5344CB8AC3E}">
        <p14:creationId xmlns:p14="http://schemas.microsoft.com/office/powerpoint/2010/main" val="296615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680" y="626301"/>
            <a:ext cx="12213680" cy="2767169"/>
          </a:xfrm>
        </p:spPr>
        <p:txBody>
          <a:bodyPr>
            <a:noAutofit/>
          </a:bodyPr>
          <a:lstStyle/>
          <a:p>
            <a:r>
              <a:rPr lang="en-US" sz="4400" dirty="0" smtClean="0"/>
              <a:t>Technical Data Collection </a:t>
            </a:r>
          </a:p>
          <a:p>
            <a:endParaRPr lang="en-US" sz="3200" dirty="0" smtClean="0"/>
          </a:p>
          <a:p>
            <a:r>
              <a:rPr lang="en-US" sz="2800" dirty="0" smtClean="0">
                <a:solidFill>
                  <a:srgbClr val="92D050"/>
                </a:solidFill>
              </a:rPr>
              <a:t>How Do We Get the Requirement on Contract?</a:t>
            </a:r>
            <a:endParaRPr lang="en-US" sz="2800" dirty="0">
              <a:solidFill>
                <a:srgbClr val="92D050"/>
              </a:solidFill>
            </a:endParaRPr>
          </a:p>
        </p:txBody>
      </p:sp>
    </p:spTree>
    <p:extLst>
      <p:ext uri="{BB962C8B-B14F-4D97-AF65-F5344CB8AC3E}">
        <p14:creationId xmlns:p14="http://schemas.microsoft.com/office/powerpoint/2010/main" val="32372483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29" y="2301064"/>
            <a:ext cx="11850806" cy="291470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40</a:t>
            </a:fld>
            <a:endParaRPr lang="en-US" dirty="0">
              <a:solidFill>
                <a:prstClr val="black"/>
              </a:solidFill>
            </a:endParaRPr>
          </a:p>
        </p:txBody>
      </p:sp>
      <p:sp>
        <p:nvSpPr>
          <p:cNvPr id="3" name="Text Placeholder 2"/>
          <p:cNvSpPr>
            <a:spLocks noGrp="1"/>
          </p:cNvSpPr>
          <p:nvPr>
            <p:ph type="body" sz="quarter" idx="10"/>
          </p:nvPr>
        </p:nvSpPr>
        <p:spPr>
          <a:xfrm>
            <a:off x="377210" y="463520"/>
            <a:ext cx="8421350" cy="508000"/>
          </a:xfrm>
        </p:spPr>
        <p:txBody>
          <a:bodyPr>
            <a:normAutofit/>
          </a:bodyPr>
          <a:lstStyle/>
          <a:p>
            <a:r>
              <a:rPr lang="en-US" sz="2400" b="1" dirty="0"/>
              <a:t>Hardware Products - SWAP</a:t>
            </a:r>
          </a:p>
        </p:txBody>
      </p:sp>
      <p:sp>
        <p:nvSpPr>
          <p:cNvPr id="4" name="Text Placeholder 3"/>
          <p:cNvSpPr>
            <a:spLocks noGrp="1"/>
          </p:cNvSpPr>
          <p:nvPr>
            <p:ph type="body" sz="quarter" idx="11"/>
          </p:nvPr>
        </p:nvSpPr>
        <p:spPr>
          <a:xfrm>
            <a:off x="377210" y="324613"/>
            <a:ext cx="4327525" cy="277813"/>
          </a:xfrm>
        </p:spPr>
        <p:txBody>
          <a:bodyPr/>
          <a:lstStyle/>
          <a:p>
            <a:r>
              <a:rPr lang="en-US" dirty="0"/>
              <a:t>Tips &amp; Tricks for Using the Tech Data Utility</a:t>
            </a:r>
          </a:p>
        </p:txBody>
      </p:sp>
      <p:sp>
        <p:nvSpPr>
          <p:cNvPr id="11" name="TextBox 10"/>
          <p:cNvSpPr txBox="1"/>
          <p:nvPr/>
        </p:nvSpPr>
        <p:spPr>
          <a:xfrm>
            <a:off x="448658" y="1110427"/>
            <a:ext cx="1005711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there is not a need for both </a:t>
            </a:r>
            <a:r>
              <a:rPr lang="en-US" i="1" dirty="0" err="1">
                <a:latin typeface="Times New Roman" panose="02020603050405020304" pitchFamily="18" charset="0"/>
                <a:cs typeface="Times New Roman" panose="02020603050405020304" pitchFamily="18" charset="0"/>
              </a:rPr>
              <a:t>PhyscialOther</a:t>
            </a:r>
            <a:r>
              <a:rPr lang="en-US" dirty="0">
                <a:latin typeface="Times New Roman" panose="02020603050405020304" pitchFamily="18" charset="0"/>
                <a:cs typeface="Times New Roman" panose="02020603050405020304" pitchFamily="18" charset="0"/>
              </a:rPr>
              <a:t> or </a:t>
            </a:r>
            <a:r>
              <a:rPr lang="en-US" i="1" dirty="0" err="1">
                <a:latin typeface="Times New Roman" panose="02020603050405020304" pitchFamily="18" charset="0"/>
                <a:cs typeface="Times New Roman" panose="02020603050405020304" pitchFamily="18" charset="0"/>
              </a:rPr>
              <a:t>PhysicalStruc</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consider only keep one item type that best reflects the WBS Element,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Consider what the WBS Element is asking for when considering SWAP Parameters</a:t>
            </a:r>
          </a:p>
        </p:txBody>
      </p:sp>
      <p:sp>
        <p:nvSpPr>
          <p:cNvPr id="9" name="Rectangle 8"/>
          <p:cNvSpPr/>
          <p:nvPr/>
        </p:nvSpPr>
        <p:spPr>
          <a:xfrm>
            <a:off x="7762240" y="3077840"/>
            <a:ext cx="4218095" cy="16052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520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68" y="4337655"/>
            <a:ext cx="11784567" cy="1524665"/>
          </a:xfrm>
          <a:prstGeom prst="rect">
            <a:avLst/>
          </a:prstGeom>
          <a:ln>
            <a:noFill/>
          </a:ln>
          <a:effectLst>
            <a:outerShdw blurRad="292100" dist="139700" dir="2700000" algn="tl" rotWithShape="0">
              <a:srgbClr val="333333">
                <a:alpha val="65000"/>
              </a:srgbClr>
            </a:outerShdw>
          </a:effectLst>
        </p:spPr>
      </p:pic>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41</a:t>
            </a:fld>
            <a:endParaRPr lang="en-US" dirty="0">
              <a:solidFill>
                <a:prstClr val="black"/>
              </a:solidFill>
            </a:endParaRPr>
          </a:p>
        </p:txBody>
      </p:sp>
      <p:sp>
        <p:nvSpPr>
          <p:cNvPr id="3" name="Text Placeholder 2"/>
          <p:cNvSpPr>
            <a:spLocks noGrp="1"/>
          </p:cNvSpPr>
          <p:nvPr>
            <p:ph type="body" sz="quarter" idx="10"/>
          </p:nvPr>
        </p:nvSpPr>
        <p:spPr>
          <a:xfrm>
            <a:off x="377210" y="463520"/>
            <a:ext cx="9742150" cy="508000"/>
          </a:xfrm>
        </p:spPr>
        <p:txBody>
          <a:bodyPr>
            <a:normAutofit/>
          </a:bodyPr>
          <a:lstStyle/>
          <a:p>
            <a:r>
              <a:rPr lang="en-US" sz="2400" b="1" dirty="0"/>
              <a:t>Hardware Products - Unique Parameters</a:t>
            </a:r>
          </a:p>
          <a:p>
            <a:endParaRPr lang="en-US" dirty="0"/>
          </a:p>
        </p:txBody>
      </p:sp>
      <p:sp>
        <p:nvSpPr>
          <p:cNvPr id="4" name="Text Placeholder 3"/>
          <p:cNvSpPr>
            <a:spLocks noGrp="1"/>
          </p:cNvSpPr>
          <p:nvPr>
            <p:ph type="body" sz="quarter" idx="11"/>
          </p:nvPr>
        </p:nvSpPr>
        <p:spPr>
          <a:xfrm>
            <a:off x="377210" y="324613"/>
            <a:ext cx="4327525" cy="277813"/>
          </a:xfrm>
        </p:spPr>
        <p:txBody>
          <a:bodyPr/>
          <a:lstStyle/>
          <a:p>
            <a:r>
              <a:rPr lang="en-US" dirty="0"/>
              <a:t>Tips &amp; Tricks for Using the Tech Data Utility</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180" y="2605374"/>
            <a:ext cx="11726516" cy="141798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8808720" y="2885440"/>
            <a:ext cx="2529840" cy="11074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8490" y="1197094"/>
            <a:ext cx="10057110"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If there is not a need for </a:t>
            </a:r>
            <a:r>
              <a:rPr lang="en-US" i="1" dirty="0" err="1">
                <a:latin typeface="Times New Roman" panose="02020603050405020304" pitchFamily="18" charset="0"/>
                <a:cs typeface="Times New Roman" panose="02020603050405020304" pitchFamily="18" charset="0"/>
              </a:rPr>
              <a:t>PhysicalElec</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ElecBoc</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Computer</a:t>
            </a:r>
            <a:r>
              <a:rPr lang="en-US" dirty="0">
                <a:latin typeface="Times New Roman" panose="02020603050405020304" pitchFamily="18" charset="0"/>
                <a:cs typeface="Times New Roman" panose="02020603050405020304" pitchFamily="18" charset="0"/>
              </a:rPr>
              <a:t> item types on one WBS Element consider narrowing the item types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Or if another unique parameter could be applicable, consider including that</a:t>
            </a:r>
          </a:p>
        </p:txBody>
      </p:sp>
      <p:sp>
        <p:nvSpPr>
          <p:cNvPr id="12" name="Rectangle 11"/>
          <p:cNvSpPr/>
          <p:nvPr/>
        </p:nvSpPr>
        <p:spPr>
          <a:xfrm>
            <a:off x="9938733" y="4549774"/>
            <a:ext cx="2070387" cy="131254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751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6661" y="1993231"/>
            <a:ext cx="12248661" cy="1722513"/>
          </a:xfrm>
        </p:spPr>
        <p:txBody>
          <a:bodyPr>
            <a:normAutofit lnSpcReduction="10000"/>
          </a:bodyPr>
          <a:lstStyle/>
          <a:p>
            <a:r>
              <a:rPr lang="en-US" sz="3600" dirty="0"/>
              <a:t>Focused Tailoring of Technical Data Plans</a:t>
            </a:r>
          </a:p>
          <a:p>
            <a:r>
              <a:rPr lang="en-US" sz="3600" dirty="0"/>
              <a:t>Tips &amp; Tricks for </a:t>
            </a:r>
          </a:p>
          <a:p>
            <a:r>
              <a:rPr lang="en-US" sz="3600" b="1" dirty="0"/>
              <a:t>Planning Process in the CADE System</a:t>
            </a:r>
          </a:p>
        </p:txBody>
      </p:sp>
    </p:spTree>
    <p:extLst>
      <p:ext uri="{BB962C8B-B14F-4D97-AF65-F5344CB8AC3E}">
        <p14:creationId xmlns:p14="http://schemas.microsoft.com/office/powerpoint/2010/main" val="10792671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sz="2400" b="1" dirty="0"/>
              <a:t>Table of Contents </a:t>
            </a:r>
          </a:p>
        </p:txBody>
      </p:sp>
      <p:sp>
        <p:nvSpPr>
          <p:cNvPr id="5" name="Text Placeholder 4"/>
          <p:cNvSpPr>
            <a:spLocks noGrp="1"/>
          </p:cNvSpPr>
          <p:nvPr>
            <p:ph type="body" sz="quarter" idx="11"/>
          </p:nvPr>
        </p:nvSpPr>
        <p:spPr/>
        <p:txBody>
          <a:bodyPr/>
          <a:lstStyle/>
          <a:p>
            <a:r>
              <a:rPr lang="en-US" dirty="0"/>
              <a:t>Tips &amp; Tricks for Planning Process in the CADE System</a:t>
            </a:r>
          </a:p>
          <a:p>
            <a:endParaRPr lang="en-US" dirty="0"/>
          </a:p>
        </p:txBody>
      </p:sp>
      <p:sp>
        <p:nvSpPr>
          <p:cNvPr id="6" name="Rectangle 5"/>
          <p:cNvSpPr/>
          <p:nvPr/>
        </p:nvSpPr>
        <p:spPr>
          <a:xfrm>
            <a:off x="188310" y="971520"/>
            <a:ext cx="11500522" cy="2265748"/>
          </a:xfrm>
          <a:prstGeom prst="rect">
            <a:avLst/>
          </a:prstGeom>
        </p:spPr>
        <p:txBody>
          <a:bodyPr wrap="square">
            <a:spAutoFit/>
          </a:bodyPr>
          <a:lstStyle/>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Utilize the Tech Data Utility </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Putting the DD2794 together</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Uploading in the PPM</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Posting into the CSDR-SR</a:t>
            </a:r>
          </a:p>
          <a:p>
            <a:pPr marL="800100" lvl="1" indent="-342900">
              <a:lnSpc>
                <a:spcPct val="107000"/>
              </a:lnSpc>
              <a:buFontTx/>
              <a:buAutoNum type="arabicPeriod"/>
            </a:pPr>
            <a:endParaRPr lang="en-US" dirty="0"/>
          </a:p>
          <a:p>
            <a:pPr marR="0" lvl="1">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466225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44</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latin typeface="Times New Roman" panose="02020603050405020304" pitchFamily="18" charset="0"/>
                <a:cs typeface="Times New Roman" panose="02020603050405020304" pitchFamily="18" charset="0"/>
              </a:rPr>
              <a:t>Utilize the Tech Data Utility </a:t>
            </a:r>
          </a:p>
          <a:p>
            <a:endParaRPr lang="en-US" dirty="0"/>
          </a:p>
        </p:txBody>
      </p:sp>
      <p:sp>
        <p:nvSpPr>
          <p:cNvPr id="4" name="Text Placeholder 3"/>
          <p:cNvSpPr>
            <a:spLocks noGrp="1"/>
          </p:cNvSpPr>
          <p:nvPr>
            <p:ph type="body" sz="quarter" idx="11"/>
          </p:nvPr>
        </p:nvSpPr>
        <p:spPr/>
        <p:txBody>
          <a:bodyPr>
            <a:normAutofit/>
          </a:bodyPr>
          <a:lstStyle/>
          <a:p>
            <a:r>
              <a:rPr lang="en-US" dirty="0"/>
              <a:t>Tips &amp; Tricks for Planning Process in the CADE System</a:t>
            </a:r>
          </a:p>
          <a:p>
            <a:endParaRPr lang="en-US" dirty="0"/>
          </a:p>
        </p:txBody>
      </p:sp>
      <p:sp>
        <p:nvSpPr>
          <p:cNvPr id="6" name="Rectangle 5"/>
          <p:cNvSpPr/>
          <p:nvPr/>
        </p:nvSpPr>
        <p:spPr>
          <a:xfrm>
            <a:off x="-235974" y="1568782"/>
            <a:ext cx="3322044" cy="4340291"/>
          </a:xfrm>
          <a:prstGeom prst="rect">
            <a:avLst/>
          </a:prstGeom>
        </p:spPr>
        <p:txBody>
          <a:bodyPr wrap="square">
            <a:spAutoFit/>
          </a:bodyPr>
          <a:lstStyle/>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Download the Plan </a:t>
            </a:r>
          </a:p>
          <a:p>
            <a:pPr marL="1257300" lvl="2" indent="-342900">
              <a:lnSpc>
                <a:spcPct val="107000"/>
              </a:lnSpc>
              <a:buFontTx/>
              <a:buAutoNum type="arabicPeriod"/>
            </a:pPr>
            <a:r>
              <a:rPr lang="en-US" dirty="0">
                <a:latin typeface="Times New Roman" panose="02020603050405020304" pitchFamily="18" charset="0"/>
                <a:cs typeface="Times New Roman" panose="02020603050405020304" pitchFamily="18" charset="0"/>
              </a:rPr>
              <a:t>The PPM houses the plan</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Download the Tech Data Utility</a:t>
            </a:r>
          </a:p>
          <a:p>
            <a:pPr marL="1257300" lvl="2" indent="-342900">
              <a:lnSpc>
                <a:spcPct val="107000"/>
              </a:lnSpc>
              <a:buFontTx/>
              <a:buAutoNum type="arabicPeriod"/>
            </a:pPr>
            <a:r>
              <a:rPr lang="en-US" dirty="0">
                <a:latin typeface="Times New Roman" panose="02020603050405020304" pitchFamily="18" charset="0"/>
                <a:cs typeface="Times New Roman" panose="02020603050405020304" pitchFamily="18" charset="0"/>
              </a:rPr>
              <a:t>Public Site&gt;Policy &amp; Guidance&gt; Technical Data </a:t>
            </a:r>
          </a:p>
          <a:p>
            <a:pPr marL="800100" lvl="1" indent="-342900">
              <a:lnSpc>
                <a:spcPct val="107000"/>
              </a:lnSpc>
              <a:buFontTx/>
              <a:buAutoNum type="arabicPeriod"/>
            </a:pPr>
            <a:endParaRPr lang="en-US" dirty="0">
              <a:latin typeface="Times New Roman" panose="02020603050405020304" pitchFamily="18" charset="0"/>
              <a:cs typeface="Times New Roman" panose="02020603050405020304" pitchFamily="18" charset="0"/>
            </a:endParaRPr>
          </a:p>
          <a:p>
            <a:pPr lvl="1">
              <a:lnSpc>
                <a:spcPct val="107000"/>
              </a:lnSpc>
            </a:pPr>
            <a:endParaRPr lang="en-US" dirty="0"/>
          </a:p>
          <a:p>
            <a:pPr marL="800100" lvl="1" indent="-342900">
              <a:lnSpc>
                <a:spcPct val="107000"/>
              </a:lnSpc>
              <a:buAutoNum type="arabicPeriod"/>
            </a:pPr>
            <a:endParaRPr lang="en-US" dirty="0"/>
          </a:p>
          <a:p>
            <a:pPr marR="0" lvl="1">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98" r="7934"/>
          <a:stretch/>
        </p:blipFill>
        <p:spPr>
          <a:xfrm>
            <a:off x="3324096" y="971520"/>
            <a:ext cx="8508073" cy="44805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80331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45</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latin typeface="Times New Roman" panose="02020603050405020304" pitchFamily="18" charset="0"/>
                <a:cs typeface="Times New Roman" panose="02020603050405020304" pitchFamily="18" charset="0"/>
              </a:rPr>
              <a:t>Utilize the Tech Data Utility </a:t>
            </a:r>
          </a:p>
          <a:p>
            <a:endParaRPr lang="en-US" dirty="0"/>
          </a:p>
        </p:txBody>
      </p:sp>
      <p:sp>
        <p:nvSpPr>
          <p:cNvPr id="4" name="Text Placeholder 3"/>
          <p:cNvSpPr>
            <a:spLocks noGrp="1"/>
          </p:cNvSpPr>
          <p:nvPr>
            <p:ph type="body" sz="quarter" idx="11"/>
          </p:nvPr>
        </p:nvSpPr>
        <p:spPr/>
        <p:txBody>
          <a:bodyPr/>
          <a:lstStyle/>
          <a:p>
            <a:r>
              <a:rPr lang="en-US" dirty="0"/>
              <a:t>Tips &amp; Tricks for Planning Process in the CADE System</a:t>
            </a:r>
          </a:p>
        </p:txBody>
      </p:sp>
      <p:sp>
        <p:nvSpPr>
          <p:cNvPr id="6" name="Rectangle 5"/>
          <p:cNvSpPr/>
          <p:nvPr/>
        </p:nvSpPr>
        <p:spPr>
          <a:xfrm>
            <a:off x="-1" y="1096833"/>
            <a:ext cx="12081935" cy="2101088"/>
          </a:xfrm>
          <a:prstGeom prst="rect">
            <a:avLst/>
          </a:prstGeom>
        </p:spPr>
        <p:txBody>
          <a:bodyPr wrap="square">
            <a:spAutoFit/>
          </a:bodyPr>
          <a:lstStyle/>
          <a:p>
            <a:pPr lvl="1">
              <a:lnSpc>
                <a:spcPct val="107000"/>
              </a:lnSpc>
            </a:pPr>
            <a:r>
              <a:rPr lang="en-US" sz="2400" b="1" dirty="0">
                <a:latin typeface="Times New Roman" panose="02020603050405020304" pitchFamily="18" charset="0"/>
                <a:cs typeface="Times New Roman" panose="02020603050405020304" pitchFamily="18" charset="0"/>
              </a:rPr>
              <a:t>3. Use Utility to create </a:t>
            </a:r>
            <a:r>
              <a:rPr lang="en-US" sz="1200" b="1" dirty="0">
                <a:latin typeface="Times New Roman" panose="02020603050405020304" pitchFamily="18" charset="0"/>
                <a:cs typeface="Times New Roman" panose="02020603050405020304" pitchFamily="18" charset="0"/>
              </a:rPr>
              <a:t>(creating a more detailed guide for the utility so if there is any questions email courtney.a.clark21.ctr@mail.mil) </a:t>
            </a:r>
          </a:p>
          <a:p>
            <a:pPr lvl="1">
              <a:lnSpc>
                <a:spcPct val="107000"/>
              </a:lnSpc>
            </a:pPr>
            <a:r>
              <a:rPr lang="en-US" sz="2400"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1. DD Form 2794, </a:t>
            </a:r>
            <a:r>
              <a:rPr lang="en-US" sz="2000" dirty="0" err="1">
                <a:latin typeface="Times New Roman" panose="02020603050405020304" pitchFamily="18" charset="0"/>
                <a:cs typeface="Times New Roman" panose="02020603050405020304" pitchFamily="18" charset="0"/>
              </a:rPr>
              <a:t>Pg</a:t>
            </a:r>
            <a:r>
              <a:rPr lang="en-US" sz="2000" dirty="0">
                <a:latin typeface="Times New Roman" panose="02020603050405020304" pitchFamily="18" charset="0"/>
                <a:cs typeface="Times New Roman" panose="02020603050405020304" pitchFamily="18" charset="0"/>
              </a:rPr>
              <a:t> 8 (TECH RQTS)</a:t>
            </a:r>
          </a:p>
          <a:p>
            <a:pPr lvl="1">
              <a:lnSpc>
                <a:spcPct val="107000"/>
              </a:lnSpc>
            </a:pPr>
            <a:r>
              <a:rPr lang="en-US" sz="2000" dirty="0">
                <a:latin typeface="Times New Roman" panose="02020603050405020304" pitchFamily="18" charset="0"/>
                <a:cs typeface="Times New Roman" panose="02020603050405020304" pitchFamily="18" charset="0"/>
              </a:rPr>
              <a:t>	2. DD Form 2794, </a:t>
            </a:r>
            <a:r>
              <a:rPr lang="en-US" sz="2000" dirty="0" err="1">
                <a:latin typeface="Times New Roman" panose="02020603050405020304" pitchFamily="18" charset="0"/>
                <a:cs typeface="Times New Roman" panose="02020603050405020304" pitchFamily="18" charset="0"/>
              </a:rPr>
              <a:t>Pg</a:t>
            </a:r>
            <a:r>
              <a:rPr lang="en-US" sz="2000" dirty="0">
                <a:latin typeface="Times New Roman" panose="02020603050405020304" pitchFamily="18" charset="0"/>
                <a:cs typeface="Times New Roman" panose="02020603050405020304" pitchFamily="18" charset="0"/>
              </a:rPr>
              <a:t> 8a (TECH RQTS)</a:t>
            </a:r>
            <a:endParaRPr lang="en-US" sz="1600" dirty="0">
              <a:latin typeface="Times New Roman" panose="02020603050405020304" pitchFamily="18" charset="0"/>
              <a:cs typeface="Times New Roman" panose="02020603050405020304" pitchFamily="18" charset="0"/>
            </a:endParaRPr>
          </a:p>
          <a:p>
            <a:pPr lvl="1">
              <a:lnSpc>
                <a:spcPct val="107000"/>
              </a:lnSpc>
            </a:pPr>
            <a:endParaRPr lang="en-US" dirty="0"/>
          </a:p>
          <a:p>
            <a:pPr marL="800100" lvl="1" indent="-342900">
              <a:lnSpc>
                <a:spcPct val="107000"/>
              </a:lnSpc>
              <a:buAutoNum type="arabicPeriod"/>
            </a:pPr>
            <a:endParaRPr lang="en-US" dirty="0"/>
          </a:p>
          <a:p>
            <a:pPr marR="0" lvl="1">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928" y="2432795"/>
            <a:ext cx="10445821" cy="4033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524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46</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t>Putting the DD2794 together</a:t>
            </a:r>
          </a:p>
          <a:p>
            <a:endParaRPr lang="en-US" dirty="0"/>
          </a:p>
        </p:txBody>
      </p:sp>
      <p:sp>
        <p:nvSpPr>
          <p:cNvPr id="4" name="Text Placeholder 3"/>
          <p:cNvSpPr>
            <a:spLocks noGrp="1"/>
          </p:cNvSpPr>
          <p:nvPr>
            <p:ph type="body" sz="quarter" idx="11"/>
          </p:nvPr>
        </p:nvSpPr>
        <p:spPr/>
        <p:txBody>
          <a:bodyPr/>
          <a:lstStyle/>
          <a:p>
            <a:r>
              <a:rPr lang="en-US" dirty="0"/>
              <a:t>Tips &amp; Tricks for Planning Process in the CADE System</a:t>
            </a:r>
          </a:p>
          <a:p>
            <a:endParaRPr lang="en-US" dirty="0"/>
          </a:p>
        </p:txBody>
      </p:sp>
      <p:sp>
        <p:nvSpPr>
          <p:cNvPr id="6" name="Rectangle 5"/>
          <p:cNvSpPr/>
          <p:nvPr/>
        </p:nvSpPr>
        <p:spPr>
          <a:xfrm>
            <a:off x="331647" y="971520"/>
            <a:ext cx="11500522" cy="8490145"/>
          </a:xfrm>
          <a:prstGeom prst="rect">
            <a:avLst/>
          </a:prstGeom>
        </p:spPr>
        <p:txBody>
          <a:bodyPr wrap="square">
            <a:spAutoFit/>
          </a:bodyPr>
          <a:lstStyle/>
          <a:p>
            <a:pPr marL="914400" lvl="1" indent="-457200">
              <a:lnSpc>
                <a:spcPct val="107000"/>
              </a:lnSpc>
              <a:buAutoNum type="arabicPeriod"/>
            </a:pPr>
            <a:r>
              <a:rPr lang="en-US" sz="2400" b="1" dirty="0">
                <a:latin typeface="Times New Roman" panose="02020603050405020304" pitchFamily="18" charset="0"/>
                <a:cs typeface="Times New Roman" panose="02020603050405020304" pitchFamily="18" charset="0"/>
              </a:rPr>
              <a:t>The following pages can be updated and edited in </a:t>
            </a:r>
            <a:r>
              <a:rPr lang="en-US" sz="2400" b="1" dirty="0" err="1">
                <a:latin typeface="Times New Roman" panose="02020603050405020304" pitchFamily="18" charset="0"/>
                <a:cs typeface="Times New Roman" panose="02020603050405020304" pitchFamily="18" charset="0"/>
              </a:rPr>
              <a:t>cPet</a:t>
            </a:r>
            <a:r>
              <a:rPr lang="en-US" sz="2400" b="1" dirty="0">
                <a:latin typeface="Times New Roman" panose="02020603050405020304" pitchFamily="18" charset="0"/>
                <a:cs typeface="Times New Roman" panose="02020603050405020304" pitchFamily="18" charset="0"/>
              </a:rPr>
              <a:t> for DD2794</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1 (METADATA)</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2 (REPORTING)</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3 (EVENTS)</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4 (REMARKS)</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5 (SCOPE DEF)</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6 (SRDR DEV)</a:t>
            </a:r>
          </a:p>
          <a:p>
            <a:pPr marL="1257300" lvl="2"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7 (SRDR MX)</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When editing the DD2794 in </a:t>
            </a:r>
            <a:r>
              <a:rPr lang="en-US" sz="2400" b="1" dirty="0" err="1">
                <a:latin typeface="Times New Roman" panose="02020603050405020304" pitchFamily="18" charset="0"/>
                <a:cs typeface="Times New Roman" panose="02020603050405020304" pitchFamily="18" charset="0"/>
              </a:rPr>
              <a:t>cPet</a:t>
            </a:r>
            <a:r>
              <a:rPr lang="en-US" sz="2400" b="1" dirty="0">
                <a:latin typeface="Times New Roman" panose="02020603050405020304" pitchFamily="18" charset="0"/>
                <a:cs typeface="Times New Roman" panose="02020603050405020304" pitchFamily="18" charset="0"/>
              </a:rPr>
              <a:t> web or desktop for the pages listed above you can create the XML </a:t>
            </a:r>
          </a:p>
          <a:p>
            <a:pPr marL="800100" lvl="1" indent="-342900">
              <a:lnSpc>
                <a:spcPct val="107000"/>
              </a:lnSpc>
              <a:buFontTx/>
              <a:buAutoNum type="arabicPeriod"/>
            </a:pPr>
            <a:r>
              <a:rPr lang="en-US" sz="2400" b="1" dirty="0">
                <a:latin typeface="Times New Roman" panose="02020603050405020304" pitchFamily="18" charset="0"/>
                <a:cs typeface="Times New Roman" panose="02020603050405020304" pitchFamily="18" charset="0"/>
              </a:rPr>
              <a:t>For Tech Data on the plan </a:t>
            </a:r>
          </a:p>
          <a:p>
            <a:pPr marL="1257300" lvl="2" indent="-342900">
              <a:lnSpc>
                <a:spcPct val="107000"/>
              </a:lnSpc>
              <a:buFontTx/>
              <a:buAutoNum type="arabicPeriod"/>
            </a:pPr>
            <a:r>
              <a:rPr lang="en-US" sz="2000" dirty="0">
                <a:latin typeface="Times New Roman" panose="02020603050405020304" pitchFamily="18" charset="0"/>
                <a:cs typeface="Times New Roman" panose="02020603050405020304" pitchFamily="18" charset="0"/>
              </a:rPr>
              <a:t>Add the following pages </a:t>
            </a:r>
            <a:r>
              <a:rPr lang="en-US" sz="2000" b="1" dirty="0">
                <a:solidFill>
                  <a:srgbClr val="FF0000"/>
                </a:solidFill>
                <a:latin typeface="Times New Roman" panose="02020603050405020304" pitchFamily="18" charset="0"/>
                <a:cs typeface="Times New Roman" panose="02020603050405020304" pitchFamily="18" charset="0"/>
              </a:rPr>
              <a:t>AFTER</a:t>
            </a:r>
            <a:r>
              <a:rPr lang="en-US" sz="2000" dirty="0">
                <a:latin typeface="Times New Roman" panose="02020603050405020304" pitchFamily="18" charset="0"/>
                <a:cs typeface="Times New Roman" panose="02020603050405020304" pitchFamily="18" charset="0"/>
              </a:rPr>
              <a:t> you have finished editing the plan in </a:t>
            </a:r>
            <a:r>
              <a:rPr lang="en-US" sz="2000" dirty="0" err="1">
                <a:latin typeface="Times New Roman" panose="02020603050405020304" pitchFamily="18" charset="0"/>
                <a:cs typeface="Times New Roman" panose="02020603050405020304" pitchFamily="18" charset="0"/>
              </a:rPr>
              <a:t>cPet</a:t>
            </a:r>
            <a:r>
              <a:rPr lang="en-US" sz="2000" dirty="0">
                <a:latin typeface="Times New Roman" panose="02020603050405020304" pitchFamily="18" charset="0"/>
                <a:cs typeface="Times New Roman" panose="02020603050405020304" pitchFamily="18" charset="0"/>
              </a:rPr>
              <a:t> </a:t>
            </a:r>
          </a:p>
          <a:p>
            <a:pPr marL="1714500" lvl="3"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8 (TECH RQTS)</a:t>
            </a:r>
          </a:p>
          <a:p>
            <a:pPr marL="1714500" lvl="3" indent="-342900">
              <a:lnSpc>
                <a:spcPct val="107000"/>
              </a:lnSpc>
              <a:buFontTx/>
              <a:buAutoNum type="arabicPeriod"/>
            </a:pPr>
            <a:r>
              <a:rPr lang="en-US" sz="1600" dirty="0">
                <a:latin typeface="Times New Roman" panose="02020603050405020304" pitchFamily="18" charset="0"/>
                <a:cs typeface="Times New Roman" panose="02020603050405020304" pitchFamily="18" charset="0"/>
              </a:rPr>
              <a:t>DD Form 2794, </a:t>
            </a:r>
            <a:r>
              <a:rPr lang="en-US" sz="1600" dirty="0" err="1">
                <a:latin typeface="Times New Roman" panose="02020603050405020304" pitchFamily="18" charset="0"/>
                <a:cs typeface="Times New Roman" panose="02020603050405020304" pitchFamily="18" charset="0"/>
              </a:rPr>
              <a:t>Pg</a:t>
            </a:r>
            <a:r>
              <a:rPr lang="en-US" sz="1600" dirty="0">
                <a:latin typeface="Times New Roman" panose="02020603050405020304" pitchFamily="18" charset="0"/>
                <a:cs typeface="Times New Roman" panose="02020603050405020304" pitchFamily="18" charset="0"/>
              </a:rPr>
              <a:t> 8a (TECH RQTS Definition)</a:t>
            </a:r>
          </a:p>
          <a:p>
            <a:pPr marL="1257300" lvl="2" indent="-342900">
              <a:lnSpc>
                <a:spcPct val="107000"/>
              </a:lnSpc>
              <a:buFontTx/>
              <a:buAutoNum type="arabicPeriod"/>
            </a:pPr>
            <a:r>
              <a:rPr lang="en-US" sz="2000" dirty="0">
                <a:latin typeface="Times New Roman" panose="02020603050405020304" pitchFamily="18" charset="0"/>
                <a:cs typeface="Times New Roman" panose="02020603050405020304" pitchFamily="18" charset="0"/>
              </a:rPr>
              <a:t>You must add the following pages to the </a:t>
            </a:r>
            <a:r>
              <a:rPr lang="en-US" sz="2000" b="1" dirty="0">
                <a:solidFill>
                  <a:srgbClr val="FF0000"/>
                </a:solidFill>
                <a:latin typeface="Times New Roman" panose="02020603050405020304" pitchFamily="18" charset="0"/>
                <a:cs typeface="Times New Roman" panose="02020603050405020304" pitchFamily="18" charset="0"/>
              </a:rPr>
              <a:t>Excel XLSX</a:t>
            </a:r>
          </a:p>
          <a:p>
            <a:pPr marL="800100" lvl="1"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800100" lvl="1"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AutoNum type="arabicPeriod"/>
            </a:pPr>
            <a:endParaRPr lang="en-US" sz="1600" dirty="0">
              <a:latin typeface="Times New Roman" panose="02020603050405020304" pitchFamily="18" charset="0"/>
              <a:cs typeface="Times New Roman" panose="02020603050405020304" pitchFamily="18" charset="0"/>
            </a:endParaRPr>
          </a:p>
          <a:p>
            <a:pPr lvl="1">
              <a:lnSpc>
                <a:spcPct val="107000"/>
              </a:lnSpc>
            </a:pPr>
            <a:endParaRPr lang="en-US" dirty="0"/>
          </a:p>
          <a:p>
            <a:pPr marL="800100" lvl="1" indent="-342900">
              <a:lnSpc>
                <a:spcPct val="107000"/>
              </a:lnSpc>
              <a:buAutoNum type="arabicPeriod"/>
            </a:pPr>
            <a:endParaRPr lang="en-US" dirty="0"/>
          </a:p>
          <a:p>
            <a:pPr marR="0" lvl="1">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1873125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47</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t>Uploading in the PPM </a:t>
            </a:r>
          </a:p>
          <a:p>
            <a:endParaRPr lang="en-US" dirty="0"/>
          </a:p>
        </p:txBody>
      </p:sp>
      <p:sp>
        <p:nvSpPr>
          <p:cNvPr id="4" name="Text Placeholder 3"/>
          <p:cNvSpPr>
            <a:spLocks noGrp="1"/>
          </p:cNvSpPr>
          <p:nvPr>
            <p:ph type="body" sz="quarter" idx="11"/>
          </p:nvPr>
        </p:nvSpPr>
        <p:spPr/>
        <p:txBody>
          <a:bodyPr/>
          <a:lstStyle/>
          <a:p>
            <a:r>
              <a:rPr lang="en-US" dirty="0"/>
              <a:t>Tips &amp; Tricks for Planning Process in the CADE System</a:t>
            </a:r>
          </a:p>
          <a:p>
            <a:endParaRPr lang="en-US" dirty="0"/>
          </a:p>
        </p:txBody>
      </p:sp>
      <p:sp>
        <p:nvSpPr>
          <p:cNvPr id="6" name="Rectangle 5"/>
          <p:cNvSpPr/>
          <p:nvPr/>
        </p:nvSpPr>
        <p:spPr>
          <a:xfrm>
            <a:off x="193995" y="1028640"/>
            <a:ext cx="11500522" cy="4801635"/>
          </a:xfrm>
          <a:prstGeom prst="rect">
            <a:avLst/>
          </a:prstGeom>
        </p:spPr>
        <p:txBody>
          <a:bodyPr wrap="square">
            <a:spAutoFit/>
          </a:bodyPr>
          <a:lstStyle/>
          <a:p>
            <a:pPr marL="914400" lvl="1" indent="-457200">
              <a:lnSpc>
                <a:spcPct val="107000"/>
              </a:lnSpc>
              <a:buAutoNum type="arabicPeriod"/>
            </a:pPr>
            <a:r>
              <a:rPr lang="en-US" sz="2400" b="1" dirty="0">
                <a:latin typeface="Times New Roman" panose="02020603050405020304" pitchFamily="18" charset="0"/>
                <a:cs typeface="Times New Roman" panose="02020603050405020304" pitchFamily="18" charset="0"/>
              </a:rPr>
              <a:t>When uploading the plan in the PPM, if there is Tech Data be sure to upload the XLSX version of the plan in order to have the Technical Data Requirements attached</a:t>
            </a:r>
            <a:endParaRPr lang="en-US" sz="1600" b="1" dirty="0">
              <a:latin typeface="Times New Roman" panose="02020603050405020304" pitchFamily="18" charset="0"/>
              <a:cs typeface="Times New Roman" panose="02020603050405020304" pitchFamily="18" charset="0"/>
            </a:endParaRPr>
          </a:p>
          <a:p>
            <a:pPr marL="800100" lvl="1"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FontTx/>
              <a:buAutoNum type="arabicPeriod"/>
            </a:pPr>
            <a:endParaRPr lang="en-US" sz="1600" b="1" dirty="0">
              <a:latin typeface="Times New Roman" panose="02020603050405020304" pitchFamily="18" charset="0"/>
              <a:cs typeface="Times New Roman" panose="02020603050405020304" pitchFamily="18" charset="0"/>
            </a:endParaRPr>
          </a:p>
          <a:p>
            <a:pPr lvl="2">
              <a:lnSpc>
                <a:spcPct val="107000"/>
              </a:lnSpc>
            </a:pPr>
            <a:endParaRPr lang="en-US" sz="1600" b="1" dirty="0">
              <a:latin typeface="Times New Roman" panose="02020603050405020304" pitchFamily="18" charset="0"/>
              <a:cs typeface="Times New Roman" panose="02020603050405020304" pitchFamily="18" charset="0"/>
            </a:endParaRPr>
          </a:p>
          <a:p>
            <a:pPr marL="1257300" lvl="2" indent="-342900">
              <a:lnSpc>
                <a:spcPct val="107000"/>
              </a:lnSpc>
              <a:buAutoNum type="arabicPeriod"/>
            </a:pPr>
            <a:endParaRPr lang="en-US" sz="1600" dirty="0">
              <a:latin typeface="Times New Roman" panose="02020603050405020304" pitchFamily="18" charset="0"/>
              <a:cs typeface="Times New Roman" panose="02020603050405020304" pitchFamily="18" charset="0"/>
            </a:endParaRPr>
          </a:p>
          <a:p>
            <a:pPr lvl="1">
              <a:lnSpc>
                <a:spcPct val="107000"/>
              </a:lnSpc>
            </a:pPr>
            <a:endParaRPr lang="en-US" dirty="0"/>
          </a:p>
          <a:p>
            <a:pPr marL="800100" lvl="1" indent="-342900">
              <a:lnSpc>
                <a:spcPct val="107000"/>
              </a:lnSpc>
              <a:buAutoNum type="arabicPeriod"/>
            </a:pPr>
            <a:endParaRPr lang="en-US" dirty="0"/>
          </a:p>
          <a:p>
            <a:pPr marR="0" lvl="1">
              <a:lnSpc>
                <a:spcPct val="107000"/>
              </a:lnSpc>
              <a:spcBef>
                <a:spcPts val="0"/>
              </a:spcBef>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816" y="2087433"/>
            <a:ext cx="8750438" cy="42943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79601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solidFill>
                  <a:prstClr val="black"/>
                </a:solidFill>
              </a:rPr>
              <a:pPr/>
              <a:t>48</a:t>
            </a:fld>
            <a:endParaRPr lang="en-US" dirty="0">
              <a:solidFill>
                <a:prstClr val="black"/>
              </a:solidFill>
            </a:endParaRPr>
          </a:p>
        </p:txBody>
      </p:sp>
      <p:sp>
        <p:nvSpPr>
          <p:cNvPr id="3" name="Text Placeholder 2"/>
          <p:cNvSpPr>
            <a:spLocks noGrp="1"/>
          </p:cNvSpPr>
          <p:nvPr>
            <p:ph type="body" sz="quarter" idx="10"/>
          </p:nvPr>
        </p:nvSpPr>
        <p:spPr/>
        <p:txBody>
          <a:bodyPr/>
          <a:lstStyle/>
          <a:p>
            <a:r>
              <a:rPr lang="en-US" sz="2400" b="1" dirty="0"/>
              <a:t>Posting in the CSDR-SR</a:t>
            </a:r>
          </a:p>
          <a:p>
            <a:endParaRPr lang="en-US" dirty="0"/>
          </a:p>
        </p:txBody>
      </p:sp>
      <p:sp>
        <p:nvSpPr>
          <p:cNvPr id="4" name="Text Placeholder 3"/>
          <p:cNvSpPr>
            <a:spLocks noGrp="1"/>
          </p:cNvSpPr>
          <p:nvPr>
            <p:ph type="body" sz="quarter" idx="11"/>
          </p:nvPr>
        </p:nvSpPr>
        <p:spPr/>
        <p:txBody>
          <a:bodyPr/>
          <a:lstStyle/>
          <a:p>
            <a:r>
              <a:rPr lang="en-US" dirty="0"/>
              <a:t>Tips &amp; Tricks for Planning Process in the CADE System</a:t>
            </a:r>
          </a:p>
          <a:p>
            <a:endParaRPr lang="en-US" dirty="0"/>
          </a:p>
        </p:txBody>
      </p:sp>
      <p:sp>
        <p:nvSpPr>
          <p:cNvPr id="6" name="Rectangle 5"/>
          <p:cNvSpPr/>
          <p:nvPr/>
        </p:nvSpPr>
        <p:spPr>
          <a:xfrm>
            <a:off x="-1" y="971520"/>
            <a:ext cx="11779045" cy="1409617"/>
          </a:xfrm>
          <a:prstGeom prst="rect">
            <a:avLst/>
          </a:prstGeom>
        </p:spPr>
        <p:txBody>
          <a:bodyPr wrap="square">
            <a:spAutoFit/>
          </a:bodyPr>
          <a:lstStyle/>
          <a:p>
            <a:pPr marL="914400" lvl="1" indent="-457200">
              <a:lnSpc>
                <a:spcPct val="107000"/>
              </a:lnSpc>
              <a:buAutoNum type="arabicPeriod"/>
            </a:pPr>
            <a:r>
              <a:rPr lang="en-US" sz="2400" b="1" dirty="0">
                <a:latin typeface="Times New Roman" panose="02020603050405020304" pitchFamily="18" charset="0"/>
                <a:cs typeface="Times New Roman" panose="02020603050405020304" pitchFamily="18" charset="0"/>
              </a:rPr>
              <a:t>In order to get the plan in the CSDR-SR with the Technical Data Supplement attached you must upload the Excel Version in the CSDR-SR </a:t>
            </a:r>
          </a:p>
          <a:p>
            <a:pPr marL="1371600" lvl="2" indent="-457200">
              <a:lnSpc>
                <a:spcPct val="107000"/>
              </a:lnSpc>
              <a:buAutoNum type="arabicPeriod"/>
            </a:pPr>
            <a:r>
              <a:rPr lang="en-US" sz="1600" dirty="0">
                <a:latin typeface="Times New Roman" panose="02020603050405020304" pitchFamily="18" charset="0"/>
                <a:cs typeface="Times New Roman" panose="02020603050405020304" pitchFamily="18" charset="0"/>
              </a:rPr>
              <a:t>The XML posts into the CSDR-SR from the PPM and because the XML does not have the Technical Data Supplement we need to ensure that the Excel is uploaded into the CSDR-SR separately </a:t>
            </a:r>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701" t="1296" r="1703" b="3363"/>
          <a:stretch/>
        </p:blipFill>
        <p:spPr>
          <a:xfrm>
            <a:off x="1668294" y="2550805"/>
            <a:ext cx="7229902" cy="3939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10521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Technical Data Reporting Implementation</a:t>
            </a:r>
          </a:p>
          <a:p>
            <a:r>
              <a:rPr lang="en-US" dirty="0" smtClean="0"/>
              <a:t>Intersection With Other Reporting</a:t>
            </a:r>
            <a:endParaRPr lang="en-US" dirty="0"/>
          </a:p>
        </p:txBody>
      </p:sp>
    </p:spTree>
    <p:extLst>
      <p:ext uri="{BB962C8B-B14F-4D97-AF65-F5344CB8AC3E}">
        <p14:creationId xmlns:p14="http://schemas.microsoft.com/office/powerpoint/2010/main" val="35810884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5</a:t>
            </a:fld>
            <a:endParaRPr lang="en-US"/>
          </a:p>
        </p:txBody>
      </p:sp>
      <p:sp>
        <p:nvSpPr>
          <p:cNvPr id="3" name="Text Placeholder 2"/>
          <p:cNvSpPr>
            <a:spLocks noGrp="1"/>
          </p:cNvSpPr>
          <p:nvPr>
            <p:ph type="body" sz="quarter" idx="13"/>
          </p:nvPr>
        </p:nvSpPr>
        <p:spPr>
          <a:xfrm>
            <a:off x="377203" y="464009"/>
            <a:ext cx="6081786" cy="500047"/>
          </a:xfrm>
        </p:spPr>
        <p:txBody>
          <a:bodyPr/>
          <a:lstStyle/>
          <a:p>
            <a:r>
              <a:rPr lang="en-US" b="1" dirty="0" smtClean="0"/>
              <a:t>Advocacy for Technical Data Reporting</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790575" y="1069573"/>
            <a:ext cx="10458450" cy="4154984"/>
          </a:xfrm>
          <a:prstGeom prst="rect">
            <a:avLst/>
          </a:prstGeom>
          <a:noFill/>
        </p:spPr>
        <p:txBody>
          <a:bodyPr wrap="square" rtlCol="0">
            <a:spAutoFit/>
          </a:bodyPr>
          <a:lstStyle/>
          <a:p>
            <a:pPr marL="342900" indent="-342900">
              <a:buFont typeface="Wingdings" panose="05000000000000000000" pitchFamily="2" charset="2"/>
              <a:buChar char="Ø"/>
            </a:pPr>
            <a:r>
              <a:rPr lang="en-US" sz="2400" dirty="0" smtClean="0">
                <a:solidFill>
                  <a:srgbClr val="0070C0"/>
                </a:solidFill>
              </a:rPr>
              <a:t>Technical data is an enduring cost analysis need</a:t>
            </a:r>
          </a:p>
          <a:p>
            <a:pPr marL="342900" indent="-342900">
              <a:buFont typeface="Wingdings" panose="05000000000000000000" pitchFamily="2" charset="2"/>
              <a:buChar char="Ø"/>
            </a:pPr>
            <a:endParaRPr lang="en-US" sz="2400" dirty="0" smtClean="0">
              <a:solidFill>
                <a:srgbClr val="0070C0"/>
              </a:solidFill>
            </a:endParaRPr>
          </a:p>
          <a:p>
            <a:pPr marL="342900" indent="-342900">
              <a:buFont typeface="Wingdings" panose="05000000000000000000" pitchFamily="2" charset="2"/>
              <a:buChar char="Ø"/>
            </a:pPr>
            <a:r>
              <a:rPr lang="en-US" sz="2400" dirty="0" smtClean="0">
                <a:solidFill>
                  <a:srgbClr val="0070C0"/>
                </a:solidFill>
              </a:rPr>
              <a:t>Technical data will add value to the cost data collected for this contract</a:t>
            </a:r>
          </a:p>
          <a:p>
            <a:pPr marL="342900" indent="-342900">
              <a:buFont typeface="Wingdings" panose="05000000000000000000" pitchFamily="2" charset="2"/>
              <a:buChar char="Ø"/>
            </a:pPr>
            <a:endParaRPr lang="en-US" sz="2400" dirty="0" smtClean="0">
              <a:solidFill>
                <a:srgbClr val="0070C0"/>
              </a:solidFill>
            </a:endParaRPr>
          </a:p>
          <a:p>
            <a:pPr marL="342900" indent="-342900">
              <a:buFont typeface="Wingdings" panose="05000000000000000000" pitchFamily="2" charset="2"/>
              <a:buChar char="Ø"/>
            </a:pPr>
            <a:r>
              <a:rPr lang="en-US" sz="2400" dirty="0" smtClean="0">
                <a:solidFill>
                  <a:srgbClr val="0070C0"/>
                </a:solidFill>
              </a:rPr>
              <a:t>Estimating subsequent contracts on </a:t>
            </a:r>
            <a:r>
              <a:rPr lang="en-US" sz="2400" u="sng" dirty="0" smtClean="0">
                <a:solidFill>
                  <a:srgbClr val="0070C0"/>
                </a:solidFill>
              </a:rPr>
              <a:t>this program </a:t>
            </a:r>
            <a:r>
              <a:rPr lang="en-US" sz="2400" dirty="0" smtClean="0">
                <a:solidFill>
                  <a:srgbClr val="0070C0"/>
                </a:solidFill>
              </a:rPr>
              <a:t>will use this technical data</a:t>
            </a:r>
          </a:p>
          <a:p>
            <a:pPr marL="342900" indent="-342900">
              <a:buFont typeface="Wingdings" panose="05000000000000000000" pitchFamily="2" charset="2"/>
              <a:buChar char="Ø"/>
            </a:pPr>
            <a:endParaRPr lang="en-US" sz="2400" dirty="0" smtClean="0">
              <a:solidFill>
                <a:srgbClr val="0070C0"/>
              </a:solidFill>
            </a:endParaRPr>
          </a:p>
          <a:p>
            <a:pPr marL="342900" indent="-342900">
              <a:buFont typeface="Wingdings" panose="05000000000000000000" pitchFamily="2" charset="2"/>
              <a:buChar char="Ø"/>
            </a:pPr>
            <a:r>
              <a:rPr lang="en-US" sz="2400" dirty="0">
                <a:solidFill>
                  <a:srgbClr val="0070C0"/>
                </a:solidFill>
              </a:rPr>
              <a:t>Estimating </a:t>
            </a:r>
            <a:r>
              <a:rPr lang="en-US" sz="2400" u="sng" dirty="0" smtClean="0">
                <a:solidFill>
                  <a:srgbClr val="0070C0"/>
                </a:solidFill>
              </a:rPr>
              <a:t>future programs </a:t>
            </a:r>
            <a:r>
              <a:rPr lang="en-US" sz="2400" dirty="0" smtClean="0">
                <a:solidFill>
                  <a:srgbClr val="0070C0"/>
                </a:solidFill>
              </a:rPr>
              <a:t>using this program as a reference will </a:t>
            </a:r>
            <a:r>
              <a:rPr lang="en-US" sz="2400" dirty="0">
                <a:solidFill>
                  <a:srgbClr val="0070C0"/>
                </a:solidFill>
              </a:rPr>
              <a:t>use this </a:t>
            </a:r>
            <a:r>
              <a:rPr lang="en-US" sz="2400" dirty="0" smtClean="0">
                <a:solidFill>
                  <a:srgbClr val="0070C0"/>
                </a:solidFill>
              </a:rPr>
              <a:t>technical data</a:t>
            </a:r>
          </a:p>
          <a:p>
            <a:pPr marL="342900" indent="-342900">
              <a:buFont typeface="Wingdings" panose="05000000000000000000" pitchFamily="2" charset="2"/>
              <a:buChar char="Ø"/>
            </a:pPr>
            <a:endParaRPr lang="en-US" sz="2400" dirty="0">
              <a:solidFill>
                <a:srgbClr val="0070C0"/>
              </a:solidFill>
            </a:endParaRPr>
          </a:p>
          <a:p>
            <a:pPr marL="342900" indent="-342900">
              <a:buFont typeface="Wingdings" panose="05000000000000000000" pitchFamily="2" charset="2"/>
              <a:buChar char="Ø"/>
            </a:pPr>
            <a:r>
              <a:rPr lang="en-US" sz="2400" dirty="0" smtClean="0">
                <a:solidFill>
                  <a:srgbClr val="0070C0"/>
                </a:solidFill>
              </a:rPr>
              <a:t>Obtaining technical data now as a contract deliverable avoids subsequent data calls to the contractor or program office</a:t>
            </a:r>
          </a:p>
        </p:txBody>
      </p:sp>
      <p:sp>
        <p:nvSpPr>
          <p:cNvPr id="6" name="TextBox 5"/>
          <p:cNvSpPr txBox="1"/>
          <p:nvPr/>
        </p:nvSpPr>
        <p:spPr>
          <a:xfrm>
            <a:off x="695325" y="5912074"/>
            <a:ext cx="10429875" cy="830997"/>
          </a:xfrm>
          <a:prstGeom prst="rect">
            <a:avLst/>
          </a:prstGeom>
          <a:solidFill>
            <a:schemeClr val="tx2"/>
          </a:solidFill>
        </p:spPr>
        <p:txBody>
          <a:bodyPr wrap="square" rtlCol="0">
            <a:spAutoFit/>
          </a:bodyPr>
          <a:lstStyle/>
          <a:p>
            <a:pPr algn="ctr"/>
            <a:r>
              <a:rPr lang="en-US" sz="2400" dirty="0" smtClean="0">
                <a:solidFill>
                  <a:schemeClr val="bg1"/>
                </a:solidFill>
              </a:rPr>
              <a:t>The Service Cost Center analyst is the voice of advocacy within the CWIPT for placing the Technical Data Report on contract</a:t>
            </a:r>
            <a:endParaRPr lang="en-US" sz="2400" dirty="0">
              <a:solidFill>
                <a:schemeClr val="bg1"/>
              </a:solidFill>
            </a:endParaRPr>
          </a:p>
        </p:txBody>
      </p:sp>
    </p:spTree>
    <p:extLst>
      <p:ext uri="{BB962C8B-B14F-4D97-AF65-F5344CB8AC3E}">
        <p14:creationId xmlns:p14="http://schemas.microsoft.com/office/powerpoint/2010/main" val="9403999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50</a:t>
            </a:fld>
            <a:endParaRPr lang="en-US"/>
          </a:p>
        </p:txBody>
      </p:sp>
      <p:sp>
        <p:nvSpPr>
          <p:cNvPr id="3" name="Text Placeholder 2"/>
          <p:cNvSpPr>
            <a:spLocks noGrp="1"/>
          </p:cNvSpPr>
          <p:nvPr>
            <p:ph type="body" sz="quarter" idx="13"/>
          </p:nvPr>
        </p:nvSpPr>
        <p:spPr>
          <a:xfrm>
            <a:off x="377203" y="464009"/>
            <a:ext cx="9748930" cy="500047"/>
          </a:xfrm>
        </p:spPr>
        <p:txBody>
          <a:bodyPr/>
          <a:lstStyle/>
          <a:p>
            <a:r>
              <a:rPr lang="en-US" dirty="0" smtClean="0"/>
              <a:t>Intersection of Technical Data Reporting and Maintenance and Repair Data</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sp>
        <p:nvSpPr>
          <p:cNvPr id="5" name="TextBox 4"/>
          <p:cNvSpPr txBox="1"/>
          <p:nvPr/>
        </p:nvSpPr>
        <p:spPr>
          <a:xfrm>
            <a:off x="668869" y="1541837"/>
            <a:ext cx="3403598" cy="4985980"/>
          </a:xfrm>
          <a:prstGeom prst="rect">
            <a:avLst/>
          </a:prstGeom>
          <a:noFill/>
        </p:spPr>
        <p:txBody>
          <a:bodyPr wrap="square" rtlCol="0">
            <a:spAutoFit/>
          </a:bodyPr>
          <a:lstStyle/>
          <a:p>
            <a:r>
              <a:rPr lang="en-US" sz="2000" dirty="0" smtClean="0"/>
              <a:t>Applicable to Sustainment contracts and Production contracts with Interim Contractor Logistics Support.</a:t>
            </a:r>
          </a:p>
          <a:p>
            <a:endParaRPr lang="en-US" sz="2000" dirty="0"/>
          </a:p>
          <a:p>
            <a:r>
              <a:rPr lang="en-US" sz="2000" dirty="0" smtClean="0"/>
              <a:t>Include BOTH TDR and M/R on the CSDR plan</a:t>
            </a:r>
          </a:p>
          <a:p>
            <a:endParaRPr lang="en-US" sz="2000" dirty="0"/>
          </a:p>
          <a:p>
            <a:r>
              <a:rPr lang="en-US" sz="2000" dirty="0" smtClean="0"/>
              <a:t>When Maintenance and Repair Reporting is planned, plan the Technical Data Report to capture information on the fielded item being supported such as fleet size and OPTEMPO.</a:t>
            </a:r>
            <a:endParaRPr lang="en-US" sz="2000" dirty="0"/>
          </a:p>
          <a:p>
            <a:pPr marL="285750" indent="-285750">
              <a:buFont typeface="Arial" panose="020B0604020202020204" pitchFamily="34" charset="0"/>
              <a:buChar char="•"/>
            </a:pPr>
            <a:endParaRPr lang="en-US" dirty="0" smtClean="0"/>
          </a:p>
        </p:txBody>
      </p:sp>
      <p:pic>
        <p:nvPicPr>
          <p:cNvPr id="7" name="Picture 6"/>
          <p:cNvPicPr>
            <a:picLocks noChangeAspect="1"/>
          </p:cNvPicPr>
          <p:nvPr/>
        </p:nvPicPr>
        <p:blipFill>
          <a:blip r:embed="rId2"/>
          <a:stretch>
            <a:fillRect/>
          </a:stretch>
        </p:blipFill>
        <p:spPr>
          <a:xfrm>
            <a:off x="4519339" y="1353249"/>
            <a:ext cx="7063061" cy="5183018"/>
          </a:xfrm>
          <a:prstGeom prst="rect">
            <a:avLst/>
          </a:prstGeom>
          <a:ln>
            <a:solidFill>
              <a:schemeClr val="tx2"/>
            </a:solidFill>
          </a:ln>
        </p:spPr>
      </p:pic>
    </p:spTree>
    <p:extLst>
      <p:ext uri="{BB962C8B-B14F-4D97-AF65-F5344CB8AC3E}">
        <p14:creationId xmlns:p14="http://schemas.microsoft.com/office/powerpoint/2010/main" val="34606623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51</a:t>
            </a:fld>
            <a:endParaRPr lang="en-US"/>
          </a:p>
        </p:txBody>
      </p:sp>
      <p:sp>
        <p:nvSpPr>
          <p:cNvPr id="3" name="Text Placeholder 2"/>
          <p:cNvSpPr>
            <a:spLocks noGrp="1"/>
          </p:cNvSpPr>
          <p:nvPr>
            <p:ph type="body" sz="quarter" idx="13"/>
          </p:nvPr>
        </p:nvSpPr>
        <p:spPr>
          <a:xfrm>
            <a:off x="377203" y="464009"/>
            <a:ext cx="8140264" cy="500047"/>
          </a:xfrm>
        </p:spPr>
        <p:txBody>
          <a:bodyPr/>
          <a:lstStyle/>
          <a:p>
            <a:r>
              <a:rPr lang="en-US" dirty="0" smtClean="0"/>
              <a:t>Intersection of Technical Data Reporting and SRDR</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sp>
        <p:nvSpPr>
          <p:cNvPr id="5" name="TextBox 4"/>
          <p:cNvSpPr txBox="1"/>
          <p:nvPr/>
        </p:nvSpPr>
        <p:spPr>
          <a:xfrm>
            <a:off x="487270" y="1807981"/>
            <a:ext cx="6379197" cy="2523768"/>
          </a:xfrm>
          <a:prstGeom prst="rect">
            <a:avLst/>
          </a:prstGeom>
          <a:noFill/>
        </p:spPr>
        <p:txBody>
          <a:bodyPr wrap="square" rtlCol="0">
            <a:spAutoFit/>
          </a:bodyPr>
          <a:lstStyle/>
          <a:p>
            <a:r>
              <a:rPr lang="en-US" sz="2000" dirty="0" smtClean="0"/>
              <a:t>When SRDRs are planned for a contract, additional Technical Parameters on Software WBS elements are not needed.</a:t>
            </a:r>
          </a:p>
          <a:p>
            <a:endParaRPr lang="en-US" sz="2000" dirty="0"/>
          </a:p>
          <a:p>
            <a:r>
              <a:rPr lang="en-US" sz="2000" dirty="0" smtClean="0"/>
              <a:t>However, when </a:t>
            </a:r>
            <a:r>
              <a:rPr lang="en-US" sz="2000" dirty="0"/>
              <a:t>SRDRs are </a:t>
            </a:r>
            <a:r>
              <a:rPr lang="en-US" sz="2000" dirty="0" smtClean="0"/>
              <a:t>not planned but the contract has Software content, consider a Technical Data Report to obtain minimum essential software parameters.</a:t>
            </a:r>
          </a:p>
          <a:p>
            <a:pPr marL="285750" indent="-285750">
              <a:buFont typeface="Arial" panose="020B0604020202020204" pitchFamily="34" charset="0"/>
              <a:buChar char="•"/>
            </a:pPr>
            <a:endParaRPr lang="en-US" dirty="0" smtClean="0"/>
          </a:p>
        </p:txBody>
      </p:sp>
      <p:sp>
        <p:nvSpPr>
          <p:cNvPr id="8" name="Rectangle 7"/>
          <p:cNvSpPr/>
          <p:nvPr/>
        </p:nvSpPr>
        <p:spPr>
          <a:xfrm>
            <a:off x="7430322" y="464009"/>
            <a:ext cx="2664823" cy="6186309"/>
          </a:xfrm>
          <a:prstGeom prst="rect">
            <a:avLst/>
          </a:prstGeom>
          <a:ln>
            <a:solidFill>
              <a:schemeClr val="tx2"/>
            </a:solidFill>
          </a:ln>
        </p:spPr>
        <p:txBody>
          <a:bodyPr wrap="square">
            <a:spAutoFit/>
          </a:bodyPr>
          <a:lstStyle/>
          <a:p>
            <a:r>
              <a:rPr lang="en-US" sz="1200" b="1" u="sng" dirty="0" smtClean="0"/>
              <a:t>Software (non-SRDR)</a:t>
            </a:r>
          </a:p>
          <a:p>
            <a:r>
              <a:rPr lang="en-US" sz="1200" dirty="0" smtClean="0"/>
              <a:t>Reused </a:t>
            </a:r>
            <a:r>
              <a:rPr lang="en-US" sz="1200" dirty="0"/>
              <a:t>Code</a:t>
            </a:r>
          </a:p>
          <a:p>
            <a:r>
              <a:rPr lang="en-US" sz="1200" dirty="0"/>
              <a:t>Carryover Code</a:t>
            </a:r>
          </a:p>
          <a:p>
            <a:r>
              <a:rPr lang="en-US" sz="1200" dirty="0"/>
              <a:t>Auto-generated code</a:t>
            </a:r>
          </a:p>
          <a:p>
            <a:r>
              <a:rPr lang="en-US" sz="1200" dirty="0"/>
              <a:t>Software Language</a:t>
            </a:r>
          </a:p>
          <a:p>
            <a:r>
              <a:rPr lang="en-US" sz="1200" dirty="0"/>
              <a:t>Product Size - Delivered</a:t>
            </a:r>
          </a:p>
          <a:p>
            <a:r>
              <a:rPr lang="en-US" sz="1200" dirty="0"/>
              <a:t>Product Size - Effective</a:t>
            </a:r>
          </a:p>
          <a:p>
            <a:r>
              <a:rPr lang="en-US" sz="1200" dirty="0"/>
              <a:t>ESLOC Equation</a:t>
            </a:r>
          </a:p>
          <a:p>
            <a:r>
              <a:rPr lang="en-US" sz="1200" dirty="0"/>
              <a:t>New Code </a:t>
            </a:r>
          </a:p>
          <a:p>
            <a:r>
              <a:rPr lang="en-US" sz="1200" dirty="0"/>
              <a:t>Modified Code</a:t>
            </a:r>
          </a:p>
          <a:p>
            <a:r>
              <a:rPr lang="en-US" sz="1200" dirty="0"/>
              <a:t>Development Process</a:t>
            </a:r>
          </a:p>
          <a:p>
            <a:r>
              <a:rPr lang="en-US" sz="1200" dirty="0"/>
              <a:t>Language</a:t>
            </a:r>
          </a:p>
          <a:p>
            <a:r>
              <a:rPr lang="en-US" sz="1200" dirty="0"/>
              <a:t>Product Size</a:t>
            </a:r>
          </a:p>
          <a:p>
            <a:r>
              <a:rPr lang="en-US" sz="1200" dirty="0"/>
              <a:t>Application Domain</a:t>
            </a:r>
          </a:p>
          <a:p>
            <a:r>
              <a:rPr lang="en-US" sz="1200" dirty="0"/>
              <a:t>Software Drops</a:t>
            </a:r>
          </a:p>
          <a:p>
            <a:r>
              <a:rPr lang="en-US" sz="1200" dirty="0"/>
              <a:t>Software Drop Frequency</a:t>
            </a:r>
          </a:p>
          <a:p>
            <a:endParaRPr lang="en-US" sz="1200" dirty="0" smtClean="0"/>
          </a:p>
          <a:p>
            <a:r>
              <a:rPr lang="en-US" sz="1200" b="1" u="sng" dirty="0" smtClean="0"/>
              <a:t>Software Support</a:t>
            </a:r>
          </a:p>
          <a:p>
            <a:r>
              <a:rPr lang="en-US" sz="1200" dirty="0" smtClean="0"/>
              <a:t>Software </a:t>
            </a:r>
            <a:r>
              <a:rPr lang="en-US" sz="1200" dirty="0"/>
              <a:t>Changes</a:t>
            </a:r>
          </a:p>
          <a:p>
            <a:r>
              <a:rPr lang="en-US" sz="1200" dirty="0"/>
              <a:t>Software Support </a:t>
            </a:r>
            <a:r>
              <a:rPr lang="en-US" sz="1200" dirty="0" smtClean="0"/>
              <a:t>– FTEs</a:t>
            </a:r>
          </a:p>
          <a:p>
            <a:endParaRPr lang="en-US" sz="1200" dirty="0"/>
          </a:p>
          <a:p>
            <a:r>
              <a:rPr lang="en-US" sz="1200" b="1" u="sng" dirty="0" smtClean="0"/>
              <a:t>Software </a:t>
            </a:r>
            <a:r>
              <a:rPr lang="en-US" sz="1200" b="1" u="sng" dirty="0"/>
              <a:t>Detail</a:t>
            </a:r>
          </a:p>
          <a:p>
            <a:r>
              <a:rPr lang="en-US" sz="1200" dirty="0" err="1"/>
              <a:t>Autocode</a:t>
            </a:r>
            <a:r>
              <a:rPr lang="en-US" sz="1200" dirty="0"/>
              <a:t> SLOC Conversion Factors</a:t>
            </a:r>
          </a:p>
          <a:p>
            <a:r>
              <a:rPr lang="en-US" sz="1200" dirty="0"/>
              <a:t>Software Development Standard </a:t>
            </a:r>
          </a:p>
          <a:p>
            <a:r>
              <a:rPr lang="en-US" sz="1200" dirty="0"/>
              <a:t>Software Effort Allocation Factors</a:t>
            </a:r>
          </a:p>
          <a:p>
            <a:r>
              <a:rPr lang="en-US" sz="1200" dirty="0"/>
              <a:t>Software Heritage Factors </a:t>
            </a:r>
          </a:p>
          <a:p>
            <a:r>
              <a:rPr lang="en-US" sz="1200" dirty="0"/>
              <a:t>Software Platform</a:t>
            </a:r>
          </a:p>
          <a:p>
            <a:r>
              <a:rPr lang="en-US" sz="1200" dirty="0"/>
              <a:t>Software Productivity Rule-of-Thumb Rates</a:t>
            </a:r>
          </a:p>
          <a:p>
            <a:r>
              <a:rPr lang="en-US" sz="1200" dirty="0"/>
              <a:t>Software Reliability Spec Level </a:t>
            </a:r>
          </a:p>
          <a:p>
            <a:r>
              <a:rPr lang="en-US" sz="1200" dirty="0"/>
              <a:t>Software Security Requirements </a:t>
            </a:r>
          </a:p>
          <a:p>
            <a:r>
              <a:rPr lang="en-US" sz="1200" dirty="0"/>
              <a:t>Software Target Security </a:t>
            </a:r>
            <a:r>
              <a:rPr lang="en-US" sz="1200" dirty="0" err="1"/>
              <a:t>Rqmts</a:t>
            </a:r>
            <a:endParaRPr lang="en-US" sz="1200" dirty="0"/>
          </a:p>
          <a:p>
            <a:r>
              <a:rPr lang="en-US" sz="1200" dirty="0"/>
              <a:t>Software Test </a:t>
            </a:r>
            <a:r>
              <a:rPr lang="en-US" sz="1200" dirty="0" smtClean="0"/>
              <a:t>Level</a:t>
            </a:r>
            <a:endParaRPr lang="en-US" sz="1200" dirty="0"/>
          </a:p>
        </p:txBody>
      </p:sp>
    </p:spTree>
    <p:extLst>
      <p:ext uri="{BB962C8B-B14F-4D97-AF65-F5344CB8AC3E}">
        <p14:creationId xmlns:p14="http://schemas.microsoft.com/office/powerpoint/2010/main" val="3625638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a:xfrm>
            <a:off x="377203" y="464009"/>
            <a:ext cx="8309597" cy="500047"/>
          </a:xfrm>
        </p:spPr>
        <p:txBody>
          <a:bodyPr/>
          <a:lstStyle/>
          <a:p>
            <a:r>
              <a:rPr lang="en-US" dirty="0"/>
              <a:t>Intersection of Technical Data Reporting </a:t>
            </a:r>
            <a:r>
              <a:rPr lang="en-US" dirty="0" smtClean="0"/>
              <a:t>and CARD</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grpSp>
        <p:nvGrpSpPr>
          <p:cNvPr id="5" name="Group 4"/>
          <p:cNvGrpSpPr/>
          <p:nvPr/>
        </p:nvGrpSpPr>
        <p:grpSpPr>
          <a:xfrm>
            <a:off x="1939388" y="2800565"/>
            <a:ext cx="8237765" cy="3908347"/>
            <a:chOff x="1939388" y="1324492"/>
            <a:chExt cx="8237765" cy="3908347"/>
          </a:xfrm>
        </p:grpSpPr>
        <p:sp>
          <p:nvSpPr>
            <p:cNvPr id="27" name="Rectangle 26"/>
            <p:cNvSpPr/>
            <p:nvPr/>
          </p:nvSpPr>
          <p:spPr>
            <a:xfrm>
              <a:off x="1967496" y="2471812"/>
              <a:ext cx="7955280" cy="157292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8" name="Rectangle 27"/>
            <p:cNvSpPr/>
            <p:nvPr/>
          </p:nvSpPr>
          <p:spPr>
            <a:xfrm>
              <a:off x="3266804" y="2637254"/>
              <a:ext cx="827314"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srgbClr val="000000"/>
                  </a:solidFill>
                  <a:effectLst/>
                  <a:uLnTx/>
                  <a:uFillTx/>
                  <a:latin typeface="Calibri" panose="020F0502020204030204"/>
                  <a:ea typeface="+mn-ea"/>
                  <a:cs typeface="+mn-cs"/>
                </a:rPr>
                <a:t>Contract</a:t>
              </a: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Rectangle 28"/>
            <p:cNvSpPr/>
            <p:nvPr/>
          </p:nvSpPr>
          <p:spPr>
            <a:xfrm>
              <a:off x="2701316" y="2637254"/>
              <a:ext cx="619246"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rPr>
                <a:t>Roles</a:t>
              </a:r>
            </a:p>
          </p:txBody>
        </p:sp>
        <p:sp>
          <p:nvSpPr>
            <p:cNvPr id="31" name="Rectangle 30"/>
            <p:cNvSpPr/>
            <p:nvPr/>
          </p:nvSpPr>
          <p:spPr>
            <a:xfrm>
              <a:off x="1989000" y="2637254"/>
              <a:ext cx="712317"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rPr>
                <a:t>Program&amp; Mile-stones</a:t>
              </a:r>
            </a:p>
          </p:txBody>
        </p:sp>
        <p:sp>
          <p:nvSpPr>
            <p:cNvPr id="32" name="Rectangle 31"/>
            <p:cNvSpPr/>
            <p:nvPr/>
          </p:nvSpPr>
          <p:spPr>
            <a:xfrm>
              <a:off x="7777591" y="2637254"/>
              <a:ext cx="762000"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Calibri" panose="020F0502020204030204"/>
                  <a:ea typeface="+mn-ea"/>
                  <a:cs typeface="+mn-cs"/>
                </a:rPr>
                <a:t>O&amp;S Detail</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Rectangle 32"/>
            <p:cNvSpPr/>
            <p:nvPr/>
          </p:nvSpPr>
          <p:spPr>
            <a:xfrm>
              <a:off x="8463390" y="2637254"/>
              <a:ext cx="700841"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Calibri" panose="020F0502020204030204"/>
                  <a:ea typeface="+mn-ea"/>
                  <a:cs typeface="+mn-cs"/>
                </a:rPr>
                <a:t>Software Detail</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angle 33"/>
            <p:cNvSpPr/>
            <p:nvPr/>
          </p:nvSpPr>
          <p:spPr>
            <a:xfrm>
              <a:off x="7088612" y="2637254"/>
              <a:ext cx="688978"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Calibri" panose="020F0502020204030204"/>
                  <a:ea typeface="+mn-ea"/>
                  <a:cs typeface="+mn-cs"/>
                </a:rPr>
                <a:t>O&amp;S</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1961236" y="2128832"/>
              <a:ext cx="7955280" cy="42436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2" tIns="45716" rIns="91432" bIns="45716" numCol="1" spcCol="0" rtlCol="0" fromWordArt="0" anchor="ctr" anchorCtr="0" forceAA="0" compatLnSpc="1">
              <a:prstTxWarp prst="textNoShape">
                <a:avLst/>
              </a:prstTxWarp>
              <a:noAutofit/>
            </a:bodyP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Calibri" panose="020F0502020204030204"/>
                  <a:ea typeface="+mn-ea"/>
                  <a:cs typeface="+mn-cs"/>
                </a:rPr>
                <a:t>Total Cost Community Requirements</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6" name="Rectangle 35"/>
            <p:cNvSpPr/>
            <p:nvPr/>
          </p:nvSpPr>
          <p:spPr>
            <a:xfrm>
              <a:off x="4788932" y="2637254"/>
              <a:ext cx="797710"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rPr>
                <a:t>Time Phased Manpower</a:t>
              </a:r>
            </a:p>
          </p:txBody>
        </p:sp>
        <p:sp>
          <p:nvSpPr>
            <p:cNvPr id="37" name="Rectangle 36"/>
            <p:cNvSpPr/>
            <p:nvPr/>
          </p:nvSpPr>
          <p:spPr>
            <a:xfrm>
              <a:off x="9132332" y="2637254"/>
              <a:ext cx="731520"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Calibri" panose="020F0502020204030204"/>
                  <a:ea typeface="+mn-ea"/>
                  <a:cs typeface="+mn-cs"/>
                </a:rPr>
                <a:t>Cost</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Rectangle 38"/>
            <p:cNvSpPr/>
            <p:nvPr/>
          </p:nvSpPr>
          <p:spPr>
            <a:xfrm>
              <a:off x="6320658" y="2637254"/>
              <a:ext cx="793795"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Non-PMP Technical Data</a:t>
              </a:r>
            </a:p>
          </p:txBody>
        </p:sp>
        <p:sp>
          <p:nvSpPr>
            <p:cNvPr id="41" name="TextBox 40"/>
            <p:cNvSpPr txBox="1"/>
            <p:nvPr/>
          </p:nvSpPr>
          <p:spPr>
            <a:xfrm>
              <a:off x="2348542" y="1470019"/>
              <a:ext cx="6638404" cy="641336"/>
            </a:xfrm>
            <a:prstGeom prst="rect">
              <a:avLst/>
            </a:prstGeom>
            <a:noFill/>
          </p:spPr>
          <p:txBody>
            <a:bodyPr wrap="square" lIns="86493" tIns="43247" rIns="86493" bIns="43247"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CARD captures a subset of total requirements – primarily a program office point of view.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ounded Rectangle 41"/>
            <p:cNvSpPr/>
            <p:nvPr/>
          </p:nvSpPr>
          <p:spPr bwMode="auto">
            <a:xfrm>
              <a:off x="7777591" y="2758618"/>
              <a:ext cx="685801" cy="1759977"/>
            </a:xfrm>
            <a:prstGeom prst="roundRect">
              <a:avLst/>
            </a:prstGeom>
            <a:solidFill>
              <a:srgbClr val="66FF33">
                <a:alpha val="29020"/>
              </a:srgbClr>
            </a:solidFill>
            <a:ln w="57150" cap="flat" cmpd="sng" algn="ctr">
              <a:solidFill>
                <a:srgbClr val="5F5F5F"/>
              </a:solidFill>
              <a:prstDash val="solid"/>
              <a:round/>
              <a:headEnd type="none" w="med" len="med"/>
              <a:tailEnd type="none" w="med" len="med"/>
            </a:ln>
            <a:effectLst/>
          </p:spPr>
          <p:txBody>
            <a:bodyPr vert="horz" wrap="none" lIns="86493" tIns="43247" rIns="86493" bIns="43247" numCol="1" rtlCol="0" anchor="ctr" anchorCtr="0" compatLnSpc="1">
              <a:prstTxWarp prst="textNoShape">
                <a:avLst/>
              </a:prstTxWarp>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8649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M/R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ounded Rectangle 42"/>
            <p:cNvSpPr/>
            <p:nvPr/>
          </p:nvSpPr>
          <p:spPr bwMode="auto">
            <a:xfrm>
              <a:off x="8463390" y="2748913"/>
              <a:ext cx="685801" cy="1769682"/>
            </a:xfrm>
            <a:prstGeom prst="roundRect">
              <a:avLst/>
            </a:prstGeom>
            <a:solidFill>
              <a:srgbClr val="66FF33">
                <a:alpha val="29020"/>
              </a:srgbClr>
            </a:solidFill>
            <a:ln w="57150" cap="flat" cmpd="sng" algn="ctr">
              <a:solidFill>
                <a:srgbClr val="5F5F5F"/>
              </a:solidFill>
              <a:prstDash val="solid"/>
              <a:round/>
              <a:headEnd type="none" w="med" len="med"/>
              <a:tailEnd type="none" w="med" len="med"/>
            </a:ln>
            <a:effectLst/>
          </p:spPr>
          <p:txBody>
            <a:bodyPr vert="horz" wrap="none" lIns="86493" tIns="43247" rIns="86493" bIns="43247" numCol="1" rtlCol="0" anchor="ctr" anchorCtr="0" compatLnSpc="1">
              <a:prstTxWarp prst="textNoShape">
                <a:avLst/>
              </a:prstTxWarp>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8649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SRDR</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3"/>
            <p:cNvSpPr/>
            <p:nvPr/>
          </p:nvSpPr>
          <p:spPr bwMode="auto">
            <a:xfrm>
              <a:off x="9153552" y="2754307"/>
              <a:ext cx="710301" cy="1764288"/>
            </a:xfrm>
            <a:prstGeom prst="roundRect">
              <a:avLst/>
            </a:prstGeom>
            <a:solidFill>
              <a:srgbClr val="66FF33">
                <a:alpha val="29020"/>
              </a:srgbClr>
            </a:solidFill>
            <a:ln w="57150" cap="flat" cmpd="sng" algn="ctr">
              <a:solidFill>
                <a:srgbClr val="5F5F5F"/>
              </a:solidFill>
              <a:prstDash val="solid"/>
              <a:round/>
              <a:headEnd type="none" w="med" len="med"/>
              <a:tailEnd type="none" w="med" len="med"/>
            </a:ln>
            <a:effectLst/>
          </p:spPr>
          <p:txBody>
            <a:bodyPr vert="horz" wrap="none" lIns="86493" tIns="43247" rIns="86493" bIns="43247" numCol="1" rtlCol="0" anchor="ctr" anchorCtr="0" compatLnSpc="1">
              <a:prstTxWarp prst="textNoShape">
                <a:avLst/>
              </a:prstTxWarp>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8649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FlexFile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Rectangle 37"/>
            <p:cNvSpPr/>
            <p:nvPr/>
          </p:nvSpPr>
          <p:spPr>
            <a:xfrm>
              <a:off x="4078174" y="2637254"/>
              <a:ext cx="786958"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rPr>
                <a:t>Time Phased </a:t>
              </a:r>
              <a:r>
                <a:rPr kumimoji="0" lang="en-US" sz="1000" b="1" i="0" u="none" strike="noStrike" kern="1200" cap="none" spc="0" normalizeH="0" baseline="0" noProof="0" dirty="0" smtClean="0">
                  <a:ln>
                    <a:noFill/>
                  </a:ln>
                  <a:solidFill>
                    <a:srgbClr val="000000"/>
                  </a:solidFill>
                  <a:effectLst/>
                  <a:uLnTx/>
                  <a:uFillTx/>
                  <a:latin typeface="Calibri" panose="020F0502020204030204"/>
                  <a:ea typeface="+mn-ea"/>
                  <a:cs typeface="+mn-cs"/>
                </a:rPr>
                <a:t>Quantity</a:t>
              </a:r>
              <a:endParaRPr kumimoji="0" lang="en-US" sz="10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0" name="Rectangle 29"/>
            <p:cNvSpPr/>
            <p:nvPr/>
          </p:nvSpPr>
          <p:spPr>
            <a:xfrm>
              <a:off x="5552703" y="2637254"/>
              <a:ext cx="793795" cy="1285875"/>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2" tIns="45716" rIns="91432" bIns="45716"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PMP Hardware Technical </a:t>
              </a:r>
              <a:r>
                <a:rPr kumimoji="0" lang="en-US" sz="1050" b="1" i="0" u="none" strike="noStrike" kern="1200" cap="none" spc="0" normalizeH="0" baseline="0" noProof="0" dirty="0" smtClean="0">
                  <a:ln>
                    <a:noFill/>
                  </a:ln>
                  <a:solidFill>
                    <a:prstClr val="black"/>
                  </a:solidFill>
                  <a:effectLst/>
                  <a:uLnTx/>
                  <a:uFillTx/>
                  <a:latin typeface="Calibri" panose="020F0502020204030204"/>
                  <a:ea typeface="+mn-ea"/>
                  <a:cs typeface="+mn-cs"/>
                </a:rPr>
                <a:t>Data, SWAP, Heritage</a:t>
              </a: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ounded Rectangle 44"/>
            <p:cNvSpPr/>
            <p:nvPr/>
          </p:nvSpPr>
          <p:spPr bwMode="auto">
            <a:xfrm>
              <a:off x="1939388" y="1324492"/>
              <a:ext cx="7205472" cy="2457409"/>
            </a:xfrm>
            <a:prstGeom prst="roundRect">
              <a:avLst>
                <a:gd name="adj" fmla="val 11138"/>
              </a:avLst>
            </a:prstGeom>
            <a:solidFill>
              <a:srgbClr val="5196E1">
                <a:alpha val="29020"/>
              </a:srgbClr>
            </a:solidFill>
            <a:ln w="57150" cap="flat" cmpd="sng" algn="ctr">
              <a:solidFill>
                <a:srgbClr val="5F5F5F"/>
              </a:solidFill>
              <a:prstDash val="solid"/>
              <a:round/>
              <a:headEnd type="none" w="med" len="med"/>
              <a:tailEnd type="none" w="med" len="med"/>
            </a:ln>
            <a:effectLst/>
          </p:spPr>
          <p:txBody>
            <a:bodyPr vert="horz" wrap="none" lIns="86493" tIns="43247" rIns="86493" bIns="43247" numCol="1" rtlCol="0" anchor="ctr" anchorCtr="0" compatLnSpc="1">
              <a:prstTxWarp prst="textNoShape">
                <a:avLst/>
              </a:prstTxWarp>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ounded Rectangle 24"/>
            <p:cNvSpPr/>
            <p:nvPr/>
          </p:nvSpPr>
          <p:spPr>
            <a:xfrm>
              <a:off x="5447123" y="2648196"/>
              <a:ext cx="4587525" cy="2584643"/>
            </a:xfrm>
            <a:prstGeom prst="roundRect">
              <a:avLst/>
            </a:prstGeom>
            <a:noFill/>
            <a:ln w="53975">
              <a:solidFill>
                <a:srgbClr val="00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5447123" y="4627205"/>
              <a:ext cx="4730030"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rPr>
                <a:t>CDRLs capture a subset of total requirements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5B9BD5">
                      <a:lumMod val="75000"/>
                    </a:srgbClr>
                  </a:solidFill>
                  <a:effectLst/>
                  <a:uLnTx/>
                  <a:uFillTx/>
                  <a:latin typeface="Arial" panose="020B0604020202020204" pitchFamily="34" charset="0"/>
                  <a:ea typeface="+mn-ea"/>
                  <a:cs typeface="Arial" panose="020B0604020202020204" pitchFamily="34" charset="0"/>
                </a:rPr>
                <a:t>- Primarily a contractor’s point of view</a:t>
              </a:r>
            </a:p>
          </p:txBody>
        </p:sp>
        <p:sp>
          <p:nvSpPr>
            <p:cNvPr id="40" name="Rounded Rectangle 39"/>
            <p:cNvSpPr/>
            <p:nvPr/>
          </p:nvSpPr>
          <p:spPr bwMode="auto">
            <a:xfrm>
              <a:off x="5552703" y="2754307"/>
              <a:ext cx="2224887" cy="1764288"/>
            </a:xfrm>
            <a:prstGeom prst="roundRect">
              <a:avLst>
                <a:gd name="adj" fmla="val 4789"/>
              </a:avLst>
            </a:prstGeom>
            <a:solidFill>
              <a:srgbClr val="66FF33">
                <a:alpha val="29020"/>
              </a:srgbClr>
            </a:solidFill>
            <a:ln w="57150" cap="flat" cmpd="sng" algn="ctr">
              <a:solidFill>
                <a:srgbClr val="5F5F5F"/>
              </a:solidFill>
              <a:prstDash val="solid"/>
              <a:round/>
              <a:headEnd type="none" w="med" len="med"/>
              <a:tailEnd type="none" w="med" len="med"/>
            </a:ln>
            <a:effectLst/>
          </p:spPr>
          <p:txBody>
            <a:bodyPr vert="horz" wrap="none" lIns="86493" tIns="43247" rIns="86493" bIns="43247" numCol="1" rtlCol="0" anchor="ctr" anchorCtr="0" compatLnSpc="1">
              <a:prstTxWarp prst="textNoShape">
                <a:avLst/>
              </a:prstTxWarp>
            </a:bodyPr>
            <a:lstStyle/>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4931"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864931"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Technical Data Report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47" name="TextBox 46"/>
          <p:cNvSpPr txBox="1"/>
          <p:nvPr/>
        </p:nvSpPr>
        <p:spPr>
          <a:xfrm>
            <a:off x="558320" y="1048112"/>
            <a:ext cx="10592280" cy="190821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lang="en-US" sz="2000" dirty="0" smtClean="0">
                <a:solidFill>
                  <a:prstClr val="black"/>
                </a:solidFill>
                <a:latin typeface="Calibri" panose="020F0502020204030204"/>
              </a:rPr>
              <a:t>Tech Data Report pertains to a contract; A CARD pertains to an entire program life cycle.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An</a:t>
            </a: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 early CARD will contain the Government's forecast </a:t>
            </a:r>
            <a:r>
              <a:rPr lang="en-US" sz="2000" dirty="0" smtClean="0">
                <a:solidFill>
                  <a:prstClr val="black"/>
                </a:solidFill>
                <a:latin typeface="Calibri" panose="020F0502020204030204"/>
              </a:rPr>
              <a:t>prior to delivery of a contract Tech Data Report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 Program Office may use the Tech Data Report to satisfy or augment their CARD requirements after a</a:t>
            </a:r>
            <a:r>
              <a:rPr kumimoji="0" lang="en-US" sz="2000" b="0" i="0" u="none" strike="noStrike" kern="1200" cap="none" spc="0" normalizeH="0" noProof="0" dirty="0" smtClean="0">
                <a:ln>
                  <a:noFill/>
                </a:ln>
                <a:solidFill>
                  <a:prstClr val="black"/>
                </a:solidFill>
                <a:effectLst/>
                <a:uLnTx/>
                <a:uFillTx/>
                <a:latin typeface="Calibri" panose="020F0502020204030204"/>
                <a:ea typeface="+mn-ea"/>
                <a:cs typeface="+mn-cs"/>
              </a:rPr>
              <a:t> Tech Data Report is obtained</a:t>
            </a:r>
            <a:r>
              <a:rPr kumimoji="0" lang="en-US" sz="20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39551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a:t>Technical Data Reporting Implementation</a:t>
            </a:r>
          </a:p>
          <a:p>
            <a:r>
              <a:rPr lang="en-US" dirty="0" smtClean="0"/>
              <a:t>Technical Data Vocabulary </a:t>
            </a:r>
            <a:r>
              <a:rPr lang="en-US" dirty="0" smtClean="0"/>
              <a:t>Utility</a:t>
            </a:r>
          </a:p>
          <a:p>
            <a:r>
              <a:rPr lang="en-US" dirty="0" smtClean="0"/>
              <a:t>Introduction and </a:t>
            </a:r>
            <a:r>
              <a:rPr lang="en-US" dirty="0" smtClean="0"/>
              <a:t>Overview</a:t>
            </a:r>
            <a:endParaRPr lang="en-US" dirty="0"/>
          </a:p>
        </p:txBody>
      </p:sp>
    </p:spTree>
    <p:extLst>
      <p:ext uri="{BB962C8B-B14F-4D97-AF65-F5344CB8AC3E}">
        <p14:creationId xmlns:p14="http://schemas.microsoft.com/office/powerpoint/2010/main" val="15807480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8678307" cy="500047"/>
          </a:xfrm>
        </p:spPr>
        <p:txBody>
          <a:bodyPr>
            <a:normAutofit/>
          </a:bodyPr>
          <a:lstStyle/>
          <a:p>
            <a:r>
              <a:rPr lang="en-US" b="1" dirty="0"/>
              <a:t>Demo of the Utility to Create the Technical Data Supplement </a:t>
            </a:r>
          </a:p>
          <a:p>
            <a:endParaRPr lang="en-US" b="1" dirty="0"/>
          </a:p>
          <a:p>
            <a:endParaRPr lang="en-US" b="1" dirty="0"/>
          </a:p>
        </p:txBody>
      </p:sp>
      <p:sp>
        <p:nvSpPr>
          <p:cNvPr id="4" name="Text Placeholder 3"/>
          <p:cNvSpPr>
            <a:spLocks noGrp="1"/>
          </p:cNvSpPr>
          <p:nvPr>
            <p:ph type="body" sz="quarter" idx="14"/>
          </p:nvPr>
        </p:nvSpPr>
        <p:spPr/>
        <p:txBody>
          <a:bodyPr/>
          <a:lstStyle/>
          <a:p>
            <a:r>
              <a:rPr lang="en-US" dirty="0"/>
              <a:t>Technical Data Webinar</a:t>
            </a:r>
          </a:p>
          <a:p>
            <a:endParaRPr lang="en-US" dirty="0"/>
          </a:p>
        </p:txBody>
      </p:sp>
      <p:sp>
        <p:nvSpPr>
          <p:cNvPr id="7" name="Content Placeholder 2"/>
          <p:cNvSpPr txBox="1">
            <a:spLocks/>
          </p:cNvSpPr>
          <p:nvPr/>
        </p:nvSpPr>
        <p:spPr>
          <a:xfrm>
            <a:off x="629442" y="1102017"/>
            <a:ext cx="10584425" cy="260474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chemeClr val="accent1"/>
                </a:solidFill>
              </a:rPr>
              <a:t>What is the Technical Data Utility: </a:t>
            </a:r>
            <a:r>
              <a:rPr lang="en-US" sz="2000" dirty="0">
                <a:solidFill>
                  <a:schemeClr val="tx1">
                    <a:lumMod val="75000"/>
                    <a:lumOff val="25000"/>
                  </a:schemeClr>
                </a:solidFill>
              </a:rPr>
              <a:t>The Technical Data Utility is an excel workbook with VBA code intended to facilitate the creation of the Technical Data Supplement (Page 8).  </a:t>
            </a:r>
          </a:p>
          <a:p>
            <a:r>
              <a:rPr lang="en-US" sz="2400" b="1" dirty="0">
                <a:solidFill>
                  <a:schemeClr val="accent1"/>
                </a:solidFill>
              </a:rPr>
              <a:t>What does the Technical Data Utility include: </a:t>
            </a:r>
          </a:p>
          <a:p>
            <a:pPr>
              <a:buFont typeface="Calibri" panose="020F0502020204030204" pitchFamily="34" charset="0"/>
              <a:buChar char="›"/>
            </a:pPr>
            <a:r>
              <a:rPr lang="en-US" sz="2000" dirty="0">
                <a:solidFill>
                  <a:schemeClr val="tx1">
                    <a:lumMod val="75000"/>
                    <a:lumOff val="25000"/>
                  </a:schemeClr>
                </a:solidFill>
              </a:rPr>
              <a:t>The Technical Data Vocabulary </a:t>
            </a:r>
          </a:p>
          <a:p>
            <a:pPr>
              <a:buFont typeface="Calibri" panose="020F0502020204030204" pitchFamily="34" charset="0"/>
              <a:buChar char="›"/>
            </a:pPr>
            <a:r>
              <a:rPr lang="en-US" sz="2000" dirty="0">
                <a:solidFill>
                  <a:schemeClr val="tx1">
                    <a:lumMod val="75000"/>
                    <a:lumOff val="25000"/>
                  </a:schemeClr>
                </a:solidFill>
              </a:rPr>
              <a:t>The Standard Plan Commodities with Item Types and Parameters identified for each WBS Element</a:t>
            </a:r>
          </a:p>
          <a:p>
            <a:pPr>
              <a:buFont typeface="Calibri" panose="020F0502020204030204" pitchFamily="34" charset="0"/>
              <a:buChar char="›"/>
            </a:pPr>
            <a:endParaRPr lang="en-US" sz="2400" b="1" dirty="0">
              <a:solidFill>
                <a:schemeClr val="accent1"/>
              </a:solidFill>
            </a:endParaRPr>
          </a:p>
          <a:p>
            <a:pPr lvl="1"/>
            <a:endParaRPr lang="en-US" sz="1800" dirty="0">
              <a:solidFill>
                <a:schemeClr val="tx1">
                  <a:lumMod val="75000"/>
                  <a:lumOff val="25000"/>
                </a:schemeClr>
              </a:solidFill>
            </a:endParaRPr>
          </a:p>
          <a:p>
            <a:endParaRPr lang="en-US" sz="2400" b="1" dirty="0">
              <a:solidFill>
                <a:schemeClr val="accent1"/>
              </a:solidFill>
            </a:endParaRPr>
          </a:p>
          <a:p>
            <a:endParaRPr lang="en-US" sz="2400" b="1" dirty="0">
              <a:solidFill>
                <a:schemeClr val="accent1"/>
              </a:solidFill>
            </a:endParaRPr>
          </a:p>
          <a:p>
            <a:endParaRPr lang="en-US" sz="2000" dirty="0">
              <a:solidFill>
                <a:schemeClr val="tx1">
                  <a:lumMod val="75000"/>
                  <a:lumOff val="25000"/>
                </a:schemeClr>
              </a:solidFill>
            </a:endParaRPr>
          </a:p>
          <a:p>
            <a:pPr lvl="1"/>
            <a:endParaRPr lang="en-US" sz="1600" dirty="0">
              <a:solidFill>
                <a:schemeClr val="tx1">
                  <a:lumMod val="75000"/>
                  <a:lumOff val="25000"/>
                </a:schemeClr>
              </a:solidFill>
            </a:endParaRPr>
          </a:p>
          <a:p>
            <a:pPr lvl="1"/>
            <a:endParaRPr lang="en-US" sz="2000" b="1" dirty="0">
              <a:solidFill>
                <a:schemeClr val="accent1"/>
              </a:solidFill>
            </a:endParaRPr>
          </a:p>
        </p:txBody>
      </p:sp>
      <p:sp>
        <p:nvSpPr>
          <p:cNvPr id="23" name="Slide Number Placeholder 22"/>
          <p:cNvSpPr>
            <a:spLocks noGrp="1"/>
          </p:cNvSpPr>
          <p:nvPr>
            <p:ph type="sldNum" sz="quarter" idx="12"/>
          </p:nvPr>
        </p:nvSpPr>
        <p:spPr/>
        <p:txBody>
          <a:bodyPr/>
          <a:lstStyle/>
          <a:p>
            <a:fld id="{8F8C957E-D11D-442A-875E-0647976CE83B}" type="slidenum">
              <a:rPr lang="en-US" smtClean="0"/>
              <a:t>54</a:t>
            </a:fld>
            <a:endParaRPr lang="en-US"/>
          </a:p>
        </p:txBody>
      </p:sp>
      <p:sp>
        <p:nvSpPr>
          <p:cNvPr id="37" name="Cross 36"/>
          <p:cNvSpPr/>
          <p:nvPr/>
        </p:nvSpPr>
        <p:spPr>
          <a:xfrm>
            <a:off x="8904649" y="2203521"/>
            <a:ext cx="527933" cy="461271"/>
          </a:xfrm>
          <a:prstGeom prst="plus">
            <a:avLst>
              <a:gd name="adj" fmla="val 3987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qual 37"/>
          <p:cNvSpPr/>
          <p:nvPr/>
        </p:nvSpPr>
        <p:spPr>
          <a:xfrm>
            <a:off x="8639855" y="4182588"/>
            <a:ext cx="947879" cy="563281"/>
          </a:xfrm>
          <a:prstGeom prst="mathEqual">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68496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55</a:t>
            </a:fld>
            <a:endParaRPr lang="en-US" dirty="0"/>
          </a:p>
        </p:txBody>
      </p:sp>
      <p:sp>
        <p:nvSpPr>
          <p:cNvPr id="3" name="Text Placeholder 2"/>
          <p:cNvSpPr>
            <a:spLocks noGrp="1"/>
          </p:cNvSpPr>
          <p:nvPr>
            <p:ph type="body" sz="quarter" idx="13"/>
          </p:nvPr>
        </p:nvSpPr>
        <p:spPr>
          <a:xfrm>
            <a:off x="377203" y="464009"/>
            <a:ext cx="8016520" cy="500047"/>
          </a:xfrm>
        </p:spPr>
        <p:txBody>
          <a:bodyPr/>
          <a:lstStyle/>
          <a:p>
            <a:r>
              <a:rPr lang="en-US" dirty="0" smtClean="0"/>
              <a:t>Grouped Parameters Create Item Types and SubTypes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6" name="Rectangle 5"/>
          <p:cNvSpPr/>
          <p:nvPr/>
        </p:nvSpPr>
        <p:spPr>
          <a:xfrm>
            <a:off x="1841688" y="5856426"/>
            <a:ext cx="8508624" cy="707886"/>
          </a:xfrm>
          <a:prstGeom prst="rect">
            <a:avLst/>
          </a:prstGeom>
          <a:solidFill>
            <a:schemeClr val="tx2"/>
          </a:solidFill>
        </p:spPr>
        <p:txBody>
          <a:bodyPr wrap="square">
            <a:spAutoFit/>
          </a:bodyPr>
          <a:lstStyle/>
          <a:p>
            <a:pPr algn="ctr"/>
            <a:r>
              <a:rPr lang="en-US" sz="2000" b="1" dirty="0">
                <a:solidFill>
                  <a:schemeClr val="bg1"/>
                </a:solidFill>
              </a:rPr>
              <a:t>Item </a:t>
            </a:r>
            <a:r>
              <a:rPr lang="en-US" sz="2000" b="1" dirty="0" smtClean="0">
                <a:solidFill>
                  <a:schemeClr val="bg1"/>
                </a:solidFill>
              </a:rPr>
              <a:t>Types are Unique to a Type of WBS Element</a:t>
            </a:r>
          </a:p>
          <a:p>
            <a:pPr algn="ctr"/>
            <a:r>
              <a:rPr lang="en-US" sz="2000" b="1" dirty="0" smtClean="0">
                <a:solidFill>
                  <a:schemeClr val="bg1"/>
                </a:solidFill>
              </a:rPr>
              <a:t>Subtypes are Common to Many WBS Elements</a:t>
            </a:r>
            <a:endParaRPr lang="en-US" sz="2000" b="1" dirty="0">
              <a:solidFill>
                <a:schemeClr val="bg1"/>
              </a:solidFill>
            </a:endParaRPr>
          </a:p>
        </p:txBody>
      </p:sp>
      <p:sp>
        <p:nvSpPr>
          <p:cNvPr id="7" name="TextBox 6"/>
          <p:cNvSpPr txBox="1"/>
          <p:nvPr/>
        </p:nvSpPr>
        <p:spPr>
          <a:xfrm>
            <a:off x="7656681" y="1076705"/>
            <a:ext cx="2926080" cy="4657821"/>
          </a:xfrm>
          <a:prstGeom prst="rect">
            <a:avLst/>
          </a:prstGeom>
          <a:solidFill>
            <a:schemeClr val="bg1"/>
          </a:solidFill>
          <a:ln>
            <a:noFill/>
          </a:ln>
        </p:spPr>
        <p:txBody>
          <a:bodyPr wrap="square" lIns="86493" tIns="43247" rIns="86493" bIns="43247" rtlCol="0">
            <a:spAutoFit/>
          </a:bodyPr>
          <a:lstStyle/>
          <a:p>
            <a:r>
              <a:rPr lang="en-US" sz="1100" b="1" dirty="0" smtClean="0"/>
              <a:t>C4I Electronics 1.1.1.2 Amplifier</a:t>
            </a:r>
            <a:endParaRPr lang="en-US" sz="1100" b="1" dirty="0"/>
          </a:p>
          <a:p>
            <a:pPr marL="233363" lvl="1"/>
            <a:endParaRPr lang="en-US" sz="1100" dirty="0" smtClean="0"/>
          </a:p>
          <a:p>
            <a:pPr marL="233363" lvl="1"/>
            <a:endParaRPr lang="en-US" sz="1100" dirty="0" smtClean="0"/>
          </a:p>
          <a:p>
            <a:pPr marL="233363" lvl="1"/>
            <a:r>
              <a:rPr lang="en-US" sz="1100" dirty="0" smtClean="0"/>
              <a:t>Volume</a:t>
            </a:r>
            <a:endParaRPr lang="en-US" sz="1100" dirty="0"/>
          </a:p>
          <a:p>
            <a:pPr marL="233363" lvl="1"/>
            <a:r>
              <a:rPr lang="en-US" sz="1100" dirty="0"/>
              <a:t>Weight </a:t>
            </a:r>
          </a:p>
          <a:p>
            <a:pPr marL="233363" lvl="1"/>
            <a:r>
              <a:rPr lang="en-US" sz="1100" dirty="0"/>
              <a:t>Weight - Structural</a:t>
            </a:r>
          </a:p>
          <a:p>
            <a:pPr marL="233363" lvl="1"/>
            <a:r>
              <a:rPr lang="en-US" sz="1100" dirty="0"/>
              <a:t>Weight - Electronics</a:t>
            </a:r>
          </a:p>
          <a:p>
            <a:pPr marL="233363" lvl="1"/>
            <a:r>
              <a:rPr lang="en-US" sz="1100" dirty="0"/>
              <a:t>Power - Max Consumption </a:t>
            </a:r>
            <a:r>
              <a:rPr lang="en-US" sz="1100" dirty="0" smtClean="0"/>
              <a:t>Rate</a:t>
            </a:r>
          </a:p>
          <a:p>
            <a:pPr marL="233363" lvl="1"/>
            <a:endParaRPr lang="en-US" sz="1100" dirty="0" smtClean="0"/>
          </a:p>
          <a:p>
            <a:pPr marL="233363" lvl="1"/>
            <a:endParaRPr lang="en-US" sz="1100" dirty="0" smtClean="0"/>
          </a:p>
          <a:p>
            <a:pPr marL="233363" lvl="1"/>
            <a:r>
              <a:rPr lang="en-US" sz="1100" dirty="0" smtClean="0"/>
              <a:t>Technology Readiness Level (TRL)</a:t>
            </a:r>
          </a:p>
          <a:p>
            <a:pPr marL="233363" lvl="1"/>
            <a:r>
              <a:rPr lang="en-US" sz="1100" dirty="0" smtClean="0"/>
              <a:t>Percent </a:t>
            </a:r>
            <a:r>
              <a:rPr lang="en-US" sz="1100" dirty="0"/>
              <a:t>New Design</a:t>
            </a:r>
          </a:p>
          <a:p>
            <a:pPr marL="233363" lvl="1"/>
            <a:r>
              <a:rPr lang="en-US" sz="1100" dirty="0"/>
              <a:t>Predecessor </a:t>
            </a:r>
            <a:r>
              <a:rPr lang="en-US" sz="1100" dirty="0" smtClean="0"/>
              <a:t>System</a:t>
            </a:r>
          </a:p>
          <a:p>
            <a:pPr marL="233363" lvl="1"/>
            <a:endParaRPr lang="en-US" sz="1100" dirty="0" smtClean="0"/>
          </a:p>
          <a:p>
            <a:pPr marL="233363" lvl="1"/>
            <a:endParaRPr lang="en-US" sz="1100" dirty="0"/>
          </a:p>
          <a:p>
            <a:pPr marL="233363" lvl="1"/>
            <a:r>
              <a:rPr lang="en-US" sz="1100" dirty="0"/>
              <a:t>Part Number</a:t>
            </a:r>
          </a:p>
          <a:p>
            <a:pPr marL="233363" lvl="1"/>
            <a:r>
              <a:rPr lang="en-US" sz="1100" dirty="0" smtClean="0"/>
              <a:t>Manufacturer</a:t>
            </a:r>
          </a:p>
          <a:p>
            <a:pPr marL="233363" lvl="1"/>
            <a:endParaRPr lang="en-US" sz="1100" dirty="0" smtClean="0"/>
          </a:p>
          <a:p>
            <a:pPr marL="233363" lvl="1"/>
            <a:endParaRPr lang="en-US" sz="1100" dirty="0"/>
          </a:p>
          <a:p>
            <a:pPr marL="231775" lvl="1"/>
            <a:r>
              <a:rPr lang="en-US" sz="1100" dirty="0" smtClean="0"/>
              <a:t>Gain</a:t>
            </a:r>
            <a:endParaRPr lang="en-US" sz="1100" dirty="0"/>
          </a:p>
          <a:p>
            <a:pPr marL="231775" lvl="1"/>
            <a:r>
              <a:rPr lang="en-US" sz="1100" dirty="0" smtClean="0"/>
              <a:t>Bandwidth</a:t>
            </a:r>
            <a:endParaRPr lang="en-US" sz="1100" dirty="0"/>
          </a:p>
          <a:p>
            <a:pPr marL="231775" lvl="1"/>
            <a:r>
              <a:rPr lang="en-US" sz="1100" dirty="0" smtClean="0"/>
              <a:t>Efficiency</a:t>
            </a:r>
            <a:endParaRPr lang="en-US" sz="1100" dirty="0"/>
          </a:p>
          <a:p>
            <a:pPr marL="231775" lvl="1"/>
            <a:r>
              <a:rPr lang="en-US" sz="1100" dirty="0" smtClean="0"/>
              <a:t>Slew </a:t>
            </a:r>
            <a:r>
              <a:rPr lang="en-US" sz="1100" dirty="0"/>
              <a:t>Rate</a:t>
            </a:r>
          </a:p>
          <a:p>
            <a:pPr marL="231775" lvl="1"/>
            <a:r>
              <a:rPr lang="en-US" sz="1100" dirty="0" smtClean="0"/>
              <a:t>Frequency </a:t>
            </a:r>
            <a:r>
              <a:rPr lang="en-US" sz="1100" dirty="0"/>
              <a:t>– Max</a:t>
            </a:r>
          </a:p>
          <a:p>
            <a:pPr marL="231775" lvl="1"/>
            <a:r>
              <a:rPr lang="en-US" sz="1100" dirty="0" smtClean="0"/>
              <a:t>Frequency </a:t>
            </a:r>
            <a:r>
              <a:rPr lang="en-US" sz="1100" dirty="0"/>
              <a:t>– Min</a:t>
            </a:r>
          </a:p>
          <a:p>
            <a:pPr marL="231775" lvl="1"/>
            <a:r>
              <a:rPr lang="en-US" sz="1100" dirty="0" smtClean="0"/>
              <a:t>Amplifier </a:t>
            </a:r>
            <a:r>
              <a:rPr lang="en-US" sz="1100" dirty="0"/>
              <a:t>Efficiency</a:t>
            </a:r>
          </a:p>
          <a:p>
            <a:pPr marL="231775" lvl="1"/>
            <a:r>
              <a:rPr lang="en-US" sz="1100" dirty="0" smtClean="0"/>
              <a:t>Amplifier Type</a:t>
            </a:r>
            <a:endParaRPr lang="en-US" sz="1100" dirty="0"/>
          </a:p>
        </p:txBody>
      </p:sp>
      <p:sp>
        <p:nvSpPr>
          <p:cNvPr id="8" name="TextBox 7"/>
          <p:cNvSpPr txBox="1"/>
          <p:nvPr/>
        </p:nvSpPr>
        <p:spPr>
          <a:xfrm>
            <a:off x="1585487" y="1085956"/>
            <a:ext cx="2926080" cy="4657821"/>
          </a:xfrm>
          <a:prstGeom prst="rect">
            <a:avLst/>
          </a:prstGeom>
          <a:solidFill>
            <a:schemeClr val="bg1"/>
          </a:solidFill>
          <a:ln>
            <a:noFill/>
          </a:ln>
        </p:spPr>
        <p:txBody>
          <a:bodyPr wrap="square" lIns="86493" tIns="43247" rIns="86493" bIns="43247" rtlCol="0">
            <a:spAutoFit/>
          </a:bodyPr>
          <a:lstStyle/>
          <a:p>
            <a:r>
              <a:rPr lang="en-US" sz="1100" b="1" dirty="0" smtClean="0"/>
              <a:t>Space 1.2.2.7 TT&amp;C</a:t>
            </a:r>
            <a:endParaRPr lang="en-US" sz="1100" b="1" dirty="0"/>
          </a:p>
          <a:p>
            <a:pPr marL="233363" lvl="1"/>
            <a:endParaRPr lang="en-US" sz="1100" dirty="0" smtClean="0"/>
          </a:p>
          <a:p>
            <a:pPr marL="233363" lvl="1"/>
            <a:endParaRPr lang="en-US" sz="1100" dirty="0" smtClean="0"/>
          </a:p>
          <a:p>
            <a:pPr marL="233363" lvl="1"/>
            <a:r>
              <a:rPr lang="en-US" sz="1100" dirty="0" smtClean="0"/>
              <a:t>Volume</a:t>
            </a:r>
            <a:endParaRPr lang="en-US" sz="1100" dirty="0"/>
          </a:p>
          <a:p>
            <a:pPr marL="233363" lvl="1"/>
            <a:r>
              <a:rPr lang="en-US" sz="1100" dirty="0"/>
              <a:t>Weight </a:t>
            </a:r>
          </a:p>
          <a:p>
            <a:pPr marL="233363" lvl="1"/>
            <a:r>
              <a:rPr lang="en-US" sz="1100" dirty="0"/>
              <a:t>Weight - Structural</a:t>
            </a:r>
          </a:p>
          <a:p>
            <a:pPr marL="233363" lvl="1"/>
            <a:r>
              <a:rPr lang="en-US" sz="1100" dirty="0"/>
              <a:t>Weight - Electronics</a:t>
            </a:r>
          </a:p>
          <a:p>
            <a:pPr marL="233363" lvl="1"/>
            <a:r>
              <a:rPr lang="en-US" sz="1100" dirty="0"/>
              <a:t>Power - Max Consumption </a:t>
            </a:r>
            <a:r>
              <a:rPr lang="en-US" sz="1100" dirty="0" smtClean="0"/>
              <a:t>Rate</a:t>
            </a:r>
          </a:p>
          <a:p>
            <a:pPr marL="233363" lvl="1"/>
            <a:endParaRPr lang="en-US" sz="1100" dirty="0" smtClean="0"/>
          </a:p>
          <a:p>
            <a:pPr marL="233363" lvl="1"/>
            <a:endParaRPr lang="en-US" sz="1100" dirty="0"/>
          </a:p>
          <a:p>
            <a:pPr marL="233363" lvl="1"/>
            <a:r>
              <a:rPr lang="en-US" sz="1100" dirty="0"/>
              <a:t>Technology Readiness Level (TRL)</a:t>
            </a:r>
          </a:p>
          <a:p>
            <a:pPr marL="233363" lvl="1"/>
            <a:r>
              <a:rPr lang="en-US" sz="1100" dirty="0"/>
              <a:t>Percent New Design</a:t>
            </a:r>
          </a:p>
          <a:p>
            <a:pPr marL="233363" lvl="1"/>
            <a:r>
              <a:rPr lang="en-US" sz="1100" dirty="0"/>
              <a:t>Predecessor </a:t>
            </a:r>
            <a:r>
              <a:rPr lang="en-US" sz="1100" dirty="0" smtClean="0"/>
              <a:t>System</a:t>
            </a:r>
          </a:p>
          <a:p>
            <a:pPr marL="233363" lvl="1"/>
            <a:endParaRPr lang="en-US" sz="1100" dirty="0" smtClean="0"/>
          </a:p>
          <a:p>
            <a:pPr marL="233363" lvl="1"/>
            <a:endParaRPr lang="en-US" sz="1100" dirty="0"/>
          </a:p>
          <a:p>
            <a:pPr marL="233363" lvl="1"/>
            <a:r>
              <a:rPr lang="en-US" sz="1100" dirty="0"/>
              <a:t>Part </a:t>
            </a:r>
            <a:r>
              <a:rPr lang="en-US" sz="1100" dirty="0" smtClean="0"/>
              <a:t>Number</a:t>
            </a:r>
          </a:p>
          <a:p>
            <a:pPr marL="233363" lvl="1"/>
            <a:r>
              <a:rPr lang="en-US" sz="1100" dirty="0" smtClean="0"/>
              <a:t>Manufacturer</a:t>
            </a:r>
          </a:p>
          <a:p>
            <a:pPr marL="233363" lvl="1"/>
            <a:endParaRPr lang="en-US" sz="1100" dirty="0" smtClean="0"/>
          </a:p>
          <a:p>
            <a:pPr marL="233363" lvl="1"/>
            <a:endParaRPr lang="en-US" sz="1100" dirty="0"/>
          </a:p>
          <a:p>
            <a:pPr marL="231775" lvl="1"/>
            <a:r>
              <a:rPr lang="en-US" sz="1100" dirty="0" smtClean="0"/>
              <a:t>Number </a:t>
            </a:r>
            <a:r>
              <a:rPr lang="en-US" sz="1100" dirty="0"/>
              <a:t>of Unique Designs - Application Specific Integrated Circuit (ASIC</a:t>
            </a:r>
            <a:r>
              <a:rPr lang="en-US" sz="1100" dirty="0" smtClean="0"/>
              <a:t>)</a:t>
            </a:r>
            <a:endParaRPr lang="en-US" sz="1100" dirty="0"/>
          </a:p>
          <a:p>
            <a:pPr marL="231775" lvl="1"/>
            <a:r>
              <a:rPr lang="en-US" sz="1100" dirty="0"/>
              <a:t>Uplink Modes</a:t>
            </a:r>
          </a:p>
          <a:p>
            <a:pPr marL="231775" lvl="1"/>
            <a:r>
              <a:rPr lang="en-US" sz="1100" dirty="0"/>
              <a:t>Data Rate - Average Downlink</a:t>
            </a:r>
          </a:p>
          <a:p>
            <a:pPr marL="231775" lvl="1"/>
            <a:r>
              <a:rPr lang="en-US" sz="1100" dirty="0"/>
              <a:t>Data Rate - Average Uplink</a:t>
            </a:r>
          </a:p>
          <a:p>
            <a:pPr marL="231775" lvl="1"/>
            <a:r>
              <a:rPr lang="en-US" sz="1100" dirty="0"/>
              <a:t>Data Rate - Maximum Downlink</a:t>
            </a:r>
          </a:p>
          <a:p>
            <a:pPr marL="231775" lvl="1"/>
            <a:r>
              <a:rPr lang="en-US" sz="1100" dirty="0"/>
              <a:t>Data Rate - Maximum Uplink</a:t>
            </a:r>
          </a:p>
          <a:p>
            <a:pPr marL="231775" lvl="1"/>
            <a:r>
              <a:rPr lang="en-US" sz="1100" dirty="0"/>
              <a:t>Memory - Data Storage </a:t>
            </a:r>
            <a:r>
              <a:rPr lang="en-US" sz="1100" dirty="0" smtClean="0"/>
              <a:t>Capacity</a:t>
            </a:r>
            <a:endParaRPr lang="en-US" sz="1100" dirty="0"/>
          </a:p>
        </p:txBody>
      </p:sp>
      <p:sp>
        <p:nvSpPr>
          <p:cNvPr id="9" name="TextBox 8"/>
          <p:cNvSpPr txBox="1"/>
          <p:nvPr/>
        </p:nvSpPr>
        <p:spPr>
          <a:xfrm>
            <a:off x="4572369" y="1085956"/>
            <a:ext cx="2926080" cy="4488544"/>
          </a:xfrm>
          <a:prstGeom prst="rect">
            <a:avLst/>
          </a:prstGeom>
          <a:solidFill>
            <a:schemeClr val="bg1"/>
          </a:solidFill>
          <a:ln>
            <a:noFill/>
          </a:ln>
        </p:spPr>
        <p:txBody>
          <a:bodyPr wrap="square" lIns="86493" tIns="43247" rIns="86493" bIns="43247" rtlCol="0">
            <a:spAutoFit/>
          </a:bodyPr>
          <a:lstStyle/>
          <a:p>
            <a:r>
              <a:rPr lang="en-US" sz="1100" b="1" dirty="0" smtClean="0"/>
              <a:t>Missile 1.1.4.4.2 Transmitter</a:t>
            </a:r>
          </a:p>
          <a:p>
            <a:pPr marL="233363" lvl="1"/>
            <a:endParaRPr lang="en-US" sz="1100" dirty="0" smtClean="0"/>
          </a:p>
          <a:p>
            <a:pPr marL="233363" lvl="1"/>
            <a:endParaRPr lang="en-US" sz="1100" dirty="0" smtClean="0"/>
          </a:p>
          <a:p>
            <a:pPr marL="233363" lvl="1"/>
            <a:r>
              <a:rPr lang="en-US" sz="1100" dirty="0" smtClean="0"/>
              <a:t>Volume</a:t>
            </a:r>
          </a:p>
          <a:p>
            <a:pPr marL="233363" lvl="1"/>
            <a:r>
              <a:rPr lang="en-US" sz="1100" dirty="0" smtClean="0"/>
              <a:t>Weight </a:t>
            </a:r>
            <a:endParaRPr lang="en-US" sz="1100" dirty="0"/>
          </a:p>
          <a:p>
            <a:pPr marL="233363" lvl="1"/>
            <a:r>
              <a:rPr lang="en-US" sz="1100" dirty="0"/>
              <a:t>Weight - Structural</a:t>
            </a:r>
          </a:p>
          <a:p>
            <a:pPr marL="233363" lvl="1"/>
            <a:r>
              <a:rPr lang="en-US" sz="1100" dirty="0"/>
              <a:t>Weight - Electronics</a:t>
            </a:r>
          </a:p>
          <a:p>
            <a:pPr marL="233363" lvl="1"/>
            <a:r>
              <a:rPr lang="en-US" sz="1100" dirty="0"/>
              <a:t>Power - Max Consumption </a:t>
            </a:r>
            <a:r>
              <a:rPr lang="en-US" sz="1100" dirty="0" smtClean="0"/>
              <a:t>Rate</a:t>
            </a:r>
          </a:p>
          <a:p>
            <a:pPr marL="233363" lvl="1"/>
            <a:endParaRPr lang="en-US" sz="1100" dirty="0" smtClean="0"/>
          </a:p>
          <a:p>
            <a:pPr marL="233363" lvl="1"/>
            <a:endParaRPr lang="en-US" sz="1100" dirty="0"/>
          </a:p>
          <a:p>
            <a:pPr marL="233363" lvl="1"/>
            <a:r>
              <a:rPr lang="en-US" sz="1100" dirty="0"/>
              <a:t>Technology Readiness Level (TRL)</a:t>
            </a:r>
          </a:p>
          <a:p>
            <a:pPr marL="233363" lvl="1"/>
            <a:r>
              <a:rPr lang="en-US" sz="1100" dirty="0"/>
              <a:t>Percent New Design</a:t>
            </a:r>
          </a:p>
          <a:p>
            <a:pPr marL="233363" lvl="1"/>
            <a:r>
              <a:rPr lang="en-US" sz="1100" dirty="0"/>
              <a:t>Predecessor </a:t>
            </a:r>
            <a:r>
              <a:rPr lang="en-US" sz="1100" dirty="0" smtClean="0"/>
              <a:t>System</a:t>
            </a:r>
          </a:p>
          <a:p>
            <a:pPr marL="233363" lvl="1"/>
            <a:endParaRPr lang="en-US" sz="1100" dirty="0" smtClean="0"/>
          </a:p>
          <a:p>
            <a:pPr marL="233363" lvl="1"/>
            <a:endParaRPr lang="en-US" sz="1100" dirty="0"/>
          </a:p>
          <a:p>
            <a:pPr marL="233363" lvl="1"/>
            <a:r>
              <a:rPr lang="en-US" sz="1100" dirty="0"/>
              <a:t>Part Number</a:t>
            </a:r>
          </a:p>
          <a:p>
            <a:pPr marL="233363" lvl="1"/>
            <a:r>
              <a:rPr lang="en-US" sz="1100" dirty="0" smtClean="0"/>
              <a:t>Manufacturer</a:t>
            </a:r>
          </a:p>
          <a:p>
            <a:pPr marL="233363" lvl="1"/>
            <a:endParaRPr lang="en-US" sz="1100" dirty="0" smtClean="0"/>
          </a:p>
          <a:p>
            <a:pPr marL="233363" lvl="1"/>
            <a:endParaRPr lang="en-US" sz="1100" dirty="0"/>
          </a:p>
          <a:p>
            <a:pPr marL="231775" lvl="1"/>
            <a:r>
              <a:rPr lang="en-US" sz="1100" dirty="0" smtClean="0"/>
              <a:t>Transmitter </a:t>
            </a:r>
            <a:r>
              <a:rPr lang="en-US" sz="1100" dirty="0"/>
              <a:t>Power Output - Peak</a:t>
            </a:r>
          </a:p>
          <a:p>
            <a:pPr marL="231775" lvl="1"/>
            <a:r>
              <a:rPr lang="en-US" sz="1100" dirty="0"/>
              <a:t>Transmitter Power Output - Average</a:t>
            </a:r>
          </a:p>
          <a:p>
            <a:pPr marL="231775" lvl="1"/>
            <a:r>
              <a:rPr lang="en-US" sz="1100" dirty="0"/>
              <a:t>Beam width</a:t>
            </a:r>
          </a:p>
          <a:p>
            <a:pPr marL="231775" lvl="1"/>
            <a:r>
              <a:rPr lang="en-US" sz="1100" dirty="0"/>
              <a:t>Sensitivity - Seeker</a:t>
            </a:r>
          </a:p>
          <a:p>
            <a:pPr marL="231775" lvl="1"/>
            <a:r>
              <a:rPr lang="en-US" sz="1100" dirty="0"/>
              <a:t>Noise Figure - Receiver</a:t>
            </a:r>
          </a:p>
          <a:p>
            <a:pPr marL="231775" lvl="1"/>
            <a:r>
              <a:rPr lang="en-US" sz="1100" dirty="0"/>
              <a:t>Number of Oscillators</a:t>
            </a:r>
          </a:p>
          <a:p>
            <a:pPr marL="231775" lvl="1"/>
            <a:r>
              <a:rPr lang="en-US" sz="1100" dirty="0" smtClean="0"/>
              <a:t>Impedance</a:t>
            </a:r>
            <a:endParaRPr lang="en-US" sz="1100" dirty="0"/>
          </a:p>
        </p:txBody>
      </p:sp>
      <p:sp>
        <p:nvSpPr>
          <p:cNvPr id="10" name="Rectangle 9"/>
          <p:cNvSpPr/>
          <p:nvPr/>
        </p:nvSpPr>
        <p:spPr>
          <a:xfrm>
            <a:off x="1742094" y="1599691"/>
            <a:ext cx="8609162" cy="879894"/>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742094" y="2721117"/>
            <a:ext cx="8609162" cy="611899"/>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742094" y="3579863"/>
            <a:ext cx="8609162" cy="417954"/>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788836" y="4278980"/>
            <a:ext cx="2561476" cy="1371600"/>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640122" y="1419044"/>
            <a:ext cx="1188720" cy="253916"/>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PhysicalElec</a:t>
            </a:r>
            <a:endParaRPr lang="en-US" sz="1050" b="1" dirty="0">
              <a:solidFill>
                <a:schemeClr val="bg1"/>
              </a:solidFill>
            </a:endParaRPr>
          </a:p>
        </p:txBody>
      </p:sp>
      <p:sp>
        <p:nvSpPr>
          <p:cNvPr id="15" name="TextBox 14"/>
          <p:cNvSpPr txBox="1"/>
          <p:nvPr/>
        </p:nvSpPr>
        <p:spPr>
          <a:xfrm>
            <a:off x="1640122" y="2613463"/>
            <a:ext cx="1188720" cy="182880"/>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Heritage</a:t>
            </a:r>
            <a:endParaRPr lang="en-US" sz="1050" b="1" dirty="0">
              <a:solidFill>
                <a:schemeClr val="bg1"/>
              </a:solidFill>
            </a:endParaRPr>
          </a:p>
        </p:txBody>
      </p:sp>
      <p:sp>
        <p:nvSpPr>
          <p:cNvPr id="16" name="TextBox 15"/>
          <p:cNvSpPr txBox="1"/>
          <p:nvPr/>
        </p:nvSpPr>
        <p:spPr>
          <a:xfrm>
            <a:off x="1640122" y="3468296"/>
            <a:ext cx="1188720" cy="182880"/>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Identification</a:t>
            </a:r>
            <a:endParaRPr lang="en-US" sz="1050" b="1" dirty="0">
              <a:solidFill>
                <a:schemeClr val="bg1"/>
              </a:solidFill>
            </a:endParaRPr>
          </a:p>
        </p:txBody>
      </p:sp>
      <p:sp>
        <p:nvSpPr>
          <p:cNvPr id="17" name="TextBox 16"/>
          <p:cNvSpPr txBox="1"/>
          <p:nvPr/>
        </p:nvSpPr>
        <p:spPr>
          <a:xfrm>
            <a:off x="7750472" y="4133680"/>
            <a:ext cx="1188720" cy="182880"/>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Amplifier</a:t>
            </a:r>
            <a:endParaRPr lang="en-US" sz="1050" b="1" dirty="0">
              <a:solidFill>
                <a:schemeClr val="bg1"/>
              </a:solidFill>
            </a:endParaRPr>
          </a:p>
        </p:txBody>
      </p:sp>
      <p:sp>
        <p:nvSpPr>
          <p:cNvPr id="18" name="Rectangle 17"/>
          <p:cNvSpPr/>
          <p:nvPr/>
        </p:nvSpPr>
        <p:spPr>
          <a:xfrm>
            <a:off x="1742094" y="4288231"/>
            <a:ext cx="2688307" cy="1371600"/>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4827711" y="4288231"/>
            <a:ext cx="2415396" cy="1371600"/>
          </a:xfrm>
          <a:prstGeom prst="rect">
            <a:avLst/>
          </a:prstGeom>
          <a:no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4788118" y="4107413"/>
            <a:ext cx="1188720" cy="253916"/>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TransRecRF</a:t>
            </a:r>
            <a:endParaRPr lang="en-US" sz="1050" b="1" dirty="0">
              <a:solidFill>
                <a:schemeClr val="bg1"/>
              </a:solidFill>
            </a:endParaRPr>
          </a:p>
        </p:txBody>
      </p:sp>
      <p:sp>
        <p:nvSpPr>
          <p:cNvPr id="21" name="TextBox 20"/>
          <p:cNvSpPr txBox="1"/>
          <p:nvPr/>
        </p:nvSpPr>
        <p:spPr>
          <a:xfrm>
            <a:off x="1640122" y="4140467"/>
            <a:ext cx="1188720" cy="182880"/>
          </a:xfrm>
          <a:prstGeom prst="rect">
            <a:avLst/>
          </a:prstGeom>
          <a:solidFill>
            <a:schemeClr val="tx1">
              <a:lumMod val="75000"/>
              <a:lumOff val="25000"/>
            </a:schemeClr>
          </a:solidFill>
        </p:spPr>
        <p:txBody>
          <a:bodyPr wrap="square" rtlCol="0" anchor="ctr" anchorCtr="0">
            <a:spAutoFit/>
          </a:bodyPr>
          <a:lstStyle/>
          <a:p>
            <a:pPr algn="ctr"/>
            <a:r>
              <a:rPr lang="en-US" sz="1050" b="1" dirty="0" smtClean="0">
                <a:solidFill>
                  <a:schemeClr val="bg1"/>
                </a:solidFill>
              </a:rPr>
              <a:t>TT&amp;C</a:t>
            </a:r>
            <a:endParaRPr lang="en-US" sz="1050" b="1" dirty="0">
              <a:solidFill>
                <a:schemeClr val="bg1"/>
              </a:solidFill>
            </a:endParaRPr>
          </a:p>
        </p:txBody>
      </p:sp>
      <p:sp>
        <p:nvSpPr>
          <p:cNvPr id="25" name="Left Brace 24"/>
          <p:cNvSpPr/>
          <p:nvPr/>
        </p:nvSpPr>
        <p:spPr>
          <a:xfrm rot="10800000">
            <a:off x="10454173" y="1387617"/>
            <a:ext cx="257176" cy="2667000"/>
          </a:xfrm>
          <a:prstGeom prst="leftBrace">
            <a:avLst>
              <a:gd name="adj1" fmla="val 71296"/>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Rectangle 25"/>
          <p:cNvSpPr/>
          <p:nvPr/>
        </p:nvSpPr>
        <p:spPr>
          <a:xfrm>
            <a:off x="10853530" y="1849848"/>
            <a:ext cx="992952" cy="1384995"/>
          </a:xfrm>
          <a:prstGeom prst="rect">
            <a:avLst/>
          </a:prstGeom>
          <a:solidFill>
            <a:schemeClr val="tx2"/>
          </a:solidFill>
        </p:spPr>
        <p:txBody>
          <a:bodyPr wrap="square">
            <a:spAutoFit/>
          </a:bodyPr>
          <a:lstStyle/>
          <a:p>
            <a:pPr algn="ctr"/>
            <a:r>
              <a:rPr lang="en-US" sz="1200" dirty="0" smtClean="0">
                <a:solidFill>
                  <a:schemeClr val="bg1"/>
                </a:solidFill>
              </a:rPr>
              <a:t>Common Subtypes are applicable across many commodities and WBS elements</a:t>
            </a:r>
            <a:endParaRPr lang="en-US" sz="1200" dirty="0">
              <a:solidFill>
                <a:schemeClr val="bg1"/>
              </a:solidFill>
            </a:endParaRPr>
          </a:p>
        </p:txBody>
      </p:sp>
      <p:sp>
        <p:nvSpPr>
          <p:cNvPr id="27" name="Left Brace 26"/>
          <p:cNvSpPr/>
          <p:nvPr/>
        </p:nvSpPr>
        <p:spPr>
          <a:xfrm rot="10800000">
            <a:off x="10454173" y="4070507"/>
            <a:ext cx="257176" cy="1673270"/>
          </a:xfrm>
          <a:prstGeom prst="leftBrace">
            <a:avLst>
              <a:gd name="adj1" fmla="val 71296"/>
              <a:gd name="adj2" fmla="val 50000"/>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ectangle 27"/>
          <p:cNvSpPr/>
          <p:nvPr/>
        </p:nvSpPr>
        <p:spPr>
          <a:xfrm>
            <a:off x="10853530" y="4114516"/>
            <a:ext cx="992952" cy="1569660"/>
          </a:xfrm>
          <a:prstGeom prst="rect">
            <a:avLst/>
          </a:prstGeom>
          <a:solidFill>
            <a:schemeClr val="tx2"/>
          </a:solidFill>
        </p:spPr>
        <p:txBody>
          <a:bodyPr wrap="square">
            <a:spAutoFit/>
          </a:bodyPr>
          <a:lstStyle/>
          <a:p>
            <a:pPr algn="ctr"/>
            <a:r>
              <a:rPr lang="en-US" sz="1200" dirty="0" smtClean="0">
                <a:solidFill>
                  <a:schemeClr val="bg1"/>
                </a:solidFill>
              </a:rPr>
              <a:t>Unique Item Types Subtypes are applicable to few commodities or few WBS elements</a:t>
            </a:r>
            <a:endParaRPr lang="en-US" sz="1200" dirty="0">
              <a:solidFill>
                <a:schemeClr val="bg1"/>
              </a:solidFill>
            </a:endParaRPr>
          </a:p>
        </p:txBody>
      </p:sp>
    </p:spTree>
    <p:extLst>
      <p:ext uri="{BB962C8B-B14F-4D97-AF65-F5344CB8AC3E}">
        <p14:creationId xmlns:p14="http://schemas.microsoft.com/office/powerpoint/2010/main" val="134555954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p:txBody>
          <a:bodyPr/>
          <a:lstStyle/>
          <a:p>
            <a:r>
              <a:rPr lang="en-US" dirty="0" smtClean="0"/>
              <a:t>Vocabulary File Overview</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pic>
        <p:nvPicPr>
          <p:cNvPr id="7" name="Picture 6"/>
          <p:cNvPicPr>
            <a:picLocks noChangeAspect="1"/>
          </p:cNvPicPr>
          <p:nvPr/>
        </p:nvPicPr>
        <p:blipFill>
          <a:blip r:embed="rId2"/>
          <a:stretch>
            <a:fillRect/>
          </a:stretch>
        </p:blipFill>
        <p:spPr>
          <a:xfrm>
            <a:off x="6223488" y="2921742"/>
            <a:ext cx="5286375" cy="2677564"/>
          </a:xfrm>
          <a:prstGeom prst="rect">
            <a:avLst/>
          </a:prstGeom>
        </p:spPr>
      </p:pic>
      <p:pic>
        <p:nvPicPr>
          <p:cNvPr id="5" name="Picture 4"/>
          <p:cNvPicPr>
            <a:picLocks noChangeAspect="1"/>
          </p:cNvPicPr>
          <p:nvPr/>
        </p:nvPicPr>
        <p:blipFill>
          <a:blip r:embed="rId3"/>
          <a:stretch>
            <a:fillRect/>
          </a:stretch>
        </p:blipFill>
        <p:spPr>
          <a:xfrm>
            <a:off x="503727" y="2921742"/>
            <a:ext cx="5286373" cy="2677564"/>
          </a:xfrm>
          <a:prstGeom prst="rect">
            <a:avLst/>
          </a:prstGeom>
        </p:spPr>
      </p:pic>
      <p:sp>
        <p:nvSpPr>
          <p:cNvPr id="6" name="Rounded Rectangular Callout 5"/>
          <p:cNvSpPr/>
          <p:nvPr/>
        </p:nvSpPr>
        <p:spPr>
          <a:xfrm>
            <a:off x="6295484" y="5717436"/>
            <a:ext cx="2725232" cy="378597"/>
          </a:xfrm>
          <a:prstGeom prst="wedgeRoundRectCallout">
            <a:avLst>
              <a:gd name="adj1" fmla="val -15378"/>
              <a:gd name="adj2" fmla="val -114840"/>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Commodity WBS Sheets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Content Placeholder 2"/>
          <p:cNvSpPr txBox="1">
            <a:spLocks/>
          </p:cNvSpPr>
          <p:nvPr/>
        </p:nvSpPr>
        <p:spPr>
          <a:xfrm>
            <a:off x="503727" y="1325557"/>
            <a:ext cx="10882039" cy="13438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The CADE Technical Vocabulary is comprised of two parts.</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A glossary of parameter names, units, and definitions organized by Item Type</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Commodity Work Breakdown Structures with associated Item Types</a:t>
            </a: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20" name="Rounded Rectangular Callout 19"/>
          <p:cNvSpPr/>
          <p:nvPr/>
        </p:nvSpPr>
        <p:spPr>
          <a:xfrm>
            <a:off x="682773" y="5711558"/>
            <a:ext cx="2203601" cy="378597"/>
          </a:xfrm>
          <a:prstGeom prst="wedgeRoundRectCallout">
            <a:avLst>
              <a:gd name="adj1" fmla="val -15115"/>
              <a:gd name="adj2" fmla="val -112813"/>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Vocabulary Sheet</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ounded Rectangular Callout 20"/>
          <p:cNvSpPr/>
          <p:nvPr/>
        </p:nvSpPr>
        <p:spPr>
          <a:xfrm>
            <a:off x="773626" y="2732443"/>
            <a:ext cx="1266189" cy="378597"/>
          </a:xfrm>
          <a:prstGeom prst="wedgeRoundRectCallout">
            <a:avLst>
              <a:gd name="adj1" fmla="val -46237"/>
              <a:gd name="adj2" fmla="val 17515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Item Type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ounded Rectangular Callout 21"/>
          <p:cNvSpPr/>
          <p:nvPr/>
        </p:nvSpPr>
        <p:spPr>
          <a:xfrm>
            <a:off x="2158695" y="2732443"/>
            <a:ext cx="1912143" cy="378597"/>
          </a:xfrm>
          <a:prstGeom prst="wedgeRoundRectCallout">
            <a:avLst>
              <a:gd name="adj1" fmla="val -46237"/>
              <a:gd name="adj2" fmla="val 175157"/>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Parameter Name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ounded Rectangular Callout 22"/>
          <p:cNvSpPr/>
          <p:nvPr/>
        </p:nvSpPr>
        <p:spPr>
          <a:xfrm>
            <a:off x="8866675" y="2732442"/>
            <a:ext cx="1266189" cy="378597"/>
          </a:xfrm>
          <a:prstGeom prst="wedgeRoundRectCallout">
            <a:avLst>
              <a:gd name="adj1" fmla="val -33044"/>
              <a:gd name="adj2" fmla="val 156578"/>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Item Types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ounded Rectangular Callout 23"/>
          <p:cNvSpPr/>
          <p:nvPr/>
        </p:nvSpPr>
        <p:spPr>
          <a:xfrm>
            <a:off x="5967415" y="2732442"/>
            <a:ext cx="2691713" cy="378597"/>
          </a:xfrm>
          <a:prstGeom prst="wedgeRoundRectCallout">
            <a:avLst>
              <a:gd name="adj1" fmla="val -15533"/>
              <a:gd name="adj2" fmla="val 140322"/>
              <a:gd name="adj3" fmla="val 16667"/>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CSDR Standard Plan WBS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33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p:txBody>
          <a:bodyPr/>
          <a:lstStyle/>
          <a:p>
            <a:r>
              <a:rPr lang="en-US" dirty="0" smtClean="0"/>
              <a:t>Creating Your Tech Data Plan (1 of 2)</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sp>
        <p:nvSpPr>
          <p:cNvPr id="19" name="Content Placeholder 2"/>
          <p:cNvSpPr txBox="1">
            <a:spLocks/>
          </p:cNvSpPr>
          <p:nvPr/>
        </p:nvSpPr>
        <p:spPr>
          <a:xfrm>
            <a:off x="503727" y="964056"/>
            <a:ext cx="10882039" cy="20679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To tailor a specific contract Tech Data Plan.</a:t>
            </a:r>
          </a:p>
          <a:p>
            <a:pPr marL="457200" marR="0" lvl="0" indent="-45720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Insert your contract WBS onto a Commodity</a:t>
            </a:r>
            <a:r>
              <a:rPr kumimoji="0" lang="en-US" sz="20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WBS sheet and designate Item Types by WBS element</a:t>
            </a:r>
          </a:p>
          <a:p>
            <a:pPr marL="914400" lvl="1" indent="-457200">
              <a:spcBef>
                <a:spcPts val="1000"/>
              </a:spcBef>
              <a:buFont typeface="+mj-lt"/>
              <a:buAutoNum type="arabicPeriod"/>
              <a:defRPr/>
            </a:pPr>
            <a:r>
              <a:rPr lang="en-US" sz="1600" noProof="0" dirty="0" smtClean="0">
                <a:solidFill>
                  <a:prstClr val="black">
                    <a:lumMod val="75000"/>
                    <a:lumOff val="25000"/>
                  </a:prstClr>
                </a:solidFill>
                <a:latin typeface="Calibri" panose="020F0502020204030204"/>
              </a:rPr>
              <a:t>Copy the</a:t>
            </a:r>
            <a:r>
              <a:rPr lang="en-US" sz="1600" dirty="0" smtClean="0">
                <a:solidFill>
                  <a:prstClr val="black">
                    <a:lumMod val="75000"/>
                    <a:lumOff val="25000"/>
                  </a:prstClr>
                </a:solidFill>
                <a:latin typeface="Calibri" panose="020F0502020204030204"/>
              </a:rPr>
              <a:t> WBS Commodity worksheet most similar to your Contract WBS </a:t>
            </a:r>
            <a:r>
              <a:rPr lang="en-US" sz="1600" noProof="0" dirty="0" smtClean="0">
                <a:solidFill>
                  <a:prstClr val="black">
                    <a:lumMod val="75000"/>
                    <a:lumOff val="25000"/>
                  </a:prstClr>
                </a:solidFill>
                <a:latin typeface="Calibri" panose="020F0502020204030204"/>
              </a:rPr>
              <a:t>and rename the worksheet.</a:t>
            </a:r>
          </a:p>
          <a:p>
            <a:pPr marL="914400" lvl="1" indent="-457200">
              <a:spcBef>
                <a:spcPts val="1000"/>
              </a:spcBef>
              <a:buFont typeface="+mj-lt"/>
              <a:buAutoNum type="arabicPeriod"/>
              <a:defRPr/>
            </a:pPr>
            <a:r>
              <a:rPr kumimoji="0" lang="en-US" sz="1600" b="0" i="0" u="none" strike="noStrike" kern="1200" cap="none" spc="0" normalizeH="0" baseline="0" dirty="0" smtClean="0">
                <a:ln>
                  <a:noFill/>
                </a:ln>
                <a:solidFill>
                  <a:prstClr val="black">
                    <a:lumMod val="75000"/>
                    <a:lumOff val="25000"/>
                  </a:prstClr>
                </a:solidFill>
                <a:effectLst/>
                <a:uLnTx/>
                <a:uFillTx/>
                <a:latin typeface="Calibri" panose="020F0502020204030204"/>
                <a:ea typeface="+mn-ea"/>
                <a:cs typeface="+mn-cs"/>
              </a:rPr>
              <a:t>Edit</a:t>
            </a:r>
            <a:r>
              <a:rPr kumimoji="0" lang="en-US" sz="1600" b="0" i="0" u="none" strike="noStrike" kern="1200" cap="none" spc="0" normalizeH="0" dirty="0" smtClean="0">
                <a:ln>
                  <a:noFill/>
                </a:ln>
                <a:solidFill>
                  <a:prstClr val="black">
                    <a:lumMod val="75000"/>
                    <a:lumOff val="25000"/>
                  </a:prstClr>
                </a:solidFill>
                <a:effectLst/>
                <a:uLnTx/>
                <a:uFillTx/>
                <a:latin typeface="Calibri" panose="020F0502020204030204"/>
                <a:ea typeface="+mn-ea"/>
                <a:cs typeface="+mn-cs"/>
              </a:rPr>
              <a:t> WBS Columns B and C to Match your Contrac</a:t>
            </a:r>
            <a:r>
              <a:rPr lang="en-US" sz="1600" dirty="0" smtClean="0">
                <a:solidFill>
                  <a:prstClr val="black">
                    <a:lumMod val="75000"/>
                    <a:lumOff val="25000"/>
                  </a:prstClr>
                </a:solidFill>
                <a:latin typeface="Calibri" panose="020F0502020204030204"/>
              </a:rPr>
              <a:t>t WBS.</a:t>
            </a:r>
          </a:p>
          <a:p>
            <a:pPr marL="914400" lvl="1" indent="-457200">
              <a:spcBef>
                <a:spcPts val="1000"/>
              </a:spcBef>
              <a:buFont typeface="+mj-lt"/>
              <a:buAutoNum type="arabicPeriod"/>
              <a:defRPr/>
            </a:pPr>
            <a:r>
              <a:rPr kumimoji="0" lang="en-US" sz="1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Edit</a:t>
            </a:r>
            <a:r>
              <a:rPr kumimoji="0" lang="en-US" sz="16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Item Types (Columns E-R, as needed) to match the content of each WBS element.</a:t>
            </a:r>
            <a:endParaRPr kumimoji="0" lang="en-US" sz="16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2141106" y="3031957"/>
            <a:ext cx="6884554" cy="3487046"/>
          </a:xfrm>
          <a:prstGeom prst="rect">
            <a:avLst/>
          </a:prstGeom>
        </p:spPr>
      </p:pic>
    </p:spTree>
    <p:extLst>
      <p:ext uri="{BB962C8B-B14F-4D97-AF65-F5344CB8AC3E}">
        <p14:creationId xmlns:p14="http://schemas.microsoft.com/office/powerpoint/2010/main" val="25114871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p:txBody>
          <a:bodyPr/>
          <a:lstStyle/>
          <a:p>
            <a:r>
              <a:rPr lang="en-US" dirty="0" smtClean="0"/>
              <a:t>Creating Your Tech Data Plan (2 of 2)</a:t>
            </a:r>
            <a:endParaRPr lang="en-US" dirty="0"/>
          </a:p>
        </p:txBody>
      </p:sp>
      <p:sp>
        <p:nvSpPr>
          <p:cNvPr id="4" name="Text Placeholder 3"/>
          <p:cNvSpPr>
            <a:spLocks noGrp="1"/>
          </p:cNvSpPr>
          <p:nvPr>
            <p:ph type="body" sz="quarter" idx="14"/>
          </p:nvPr>
        </p:nvSpPr>
        <p:spPr/>
        <p:txBody>
          <a:bodyPr/>
          <a:lstStyle/>
          <a:p>
            <a:r>
              <a:rPr lang="en-US" dirty="0"/>
              <a:t>Technical Data Reporting </a:t>
            </a:r>
            <a:r>
              <a:rPr lang="en-US" dirty="0" smtClean="0"/>
              <a:t>Implementation</a:t>
            </a:r>
            <a:endParaRPr lang="en-US" dirty="0"/>
          </a:p>
        </p:txBody>
      </p:sp>
      <p:sp>
        <p:nvSpPr>
          <p:cNvPr id="19" name="Content Placeholder 2"/>
          <p:cNvSpPr txBox="1">
            <a:spLocks/>
          </p:cNvSpPr>
          <p:nvPr/>
        </p:nvSpPr>
        <p:spPr>
          <a:xfrm>
            <a:off x="177538" y="1166127"/>
            <a:ext cx="6239303" cy="4144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To tailor a specific contract Tech Data Plan (cont.)</a:t>
            </a:r>
          </a:p>
          <a:p>
            <a:pPr marL="0" indent="0">
              <a:buNone/>
              <a:defRPr/>
            </a:pPr>
            <a:r>
              <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a typeface="+mn-ea"/>
                <a:cs typeface="+mn-cs"/>
              </a:rPr>
              <a:t>2.</a:t>
            </a:r>
            <a:r>
              <a:rPr kumimoji="0" lang="en-US" sz="2000" b="0" i="0" u="none" strike="noStrike" kern="1200" cap="none" spc="0" normalizeH="0" noProof="0" dirty="0" smtClean="0">
                <a:ln>
                  <a:noFill/>
                </a:ln>
                <a:solidFill>
                  <a:prstClr val="black">
                    <a:lumMod val="75000"/>
                    <a:lumOff val="25000"/>
                  </a:prstClr>
                </a:solidFill>
                <a:effectLst/>
                <a:uLnTx/>
                <a:uFillTx/>
                <a:latin typeface="Calibri" panose="020F0502020204030204"/>
                <a:ea typeface="+mn-ea"/>
                <a:cs typeface="+mn-cs"/>
              </a:rPr>
              <a:t> </a:t>
            </a:r>
            <a:r>
              <a:rPr lang="en-US" sz="2000" dirty="0" smtClean="0">
                <a:solidFill>
                  <a:prstClr val="black">
                    <a:lumMod val="75000"/>
                    <a:lumOff val="25000"/>
                  </a:prstClr>
                </a:solidFill>
              </a:rPr>
              <a:t>Edit parameters as needed for each Item Type.</a:t>
            </a:r>
          </a:p>
          <a:p>
            <a:pPr marL="457200" lvl="1" indent="0">
              <a:buNone/>
              <a:defRPr/>
            </a:pPr>
            <a:r>
              <a:rPr lang="en-US" sz="1400" dirty="0" smtClean="0">
                <a:solidFill>
                  <a:prstClr val="black">
                    <a:lumMod val="75000"/>
                    <a:lumOff val="25000"/>
                  </a:prstClr>
                </a:solidFill>
              </a:rPr>
              <a:t>2a. Navigate to the Vocabulary worksheet.</a:t>
            </a:r>
          </a:p>
          <a:p>
            <a:pPr marL="457200" lvl="1" indent="0">
              <a:buNone/>
              <a:defRPr/>
            </a:pPr>
            <a:r>
              <a:rPr lang="en-US" sz="1400" dirty="0" smtClean="0">
                <a:solidFill>
                  <a:prstClr val="black">
                    <a:lumMod val="75000"/>
                    <a:lumOff val="25000"/>
                  </a:prstClr>
                </a:solidFill>
              </a:rPr>
              <a:t>2b. In column AF-AH for your phase, the rows with “Core” will be placed  onto your TDR plan. Edit as desired.</a:t>
            </a:r>
          </a:p>
          <a:p>
            <a:pPr marL="457200" lvl="1" indent="0">
              <a:buNone/>
              <a:defRPr/>
            </a:pPr>
            <a:r>
              <a:rPr lang="en-US" sz="1400" dirty="0" smtClean="0">
                <a:solidFill>
                  <a:prstClr val="black">
                    <a:lumMod val="75000"/>
                    <a:lumOff val="25000"/>
                  </a:prstClr>
                </a:solidFill>
              </a:rPr>
              <a:t>2c. </a:t>
            </a:r>
            <a:r>
              <a:rPr lang="en-US" sz="1400" dirty="0">
                <a:solidFill>
                  <a:prstClr val="black">
                    <a:lumMod val="75000"/>
                    <a:lumOff val="25000"/>
                  </a:prstClr>
                </a:solidFill>
              </a:rPr>
              <a:t>Insert rows and add additional parameters if desired. </a:t>
            </a:r>
            <a:endParaRPr lang="en-US" sz="1400" dirty="0" smtClean="0">
              <a:solidFill>
                <a:prstClr val="black">
                  <a:lumMod val="75000"/>
                  <a:lumOff val="25000"/>
                </a:prstClr>
              </a:solidFill>
            </a:endParaRPr>
          </a:p>
          <a:p>
            <a:pPr marL="457200" lvl="1" indent="0">
              <a:buNone/>
              <a:defRPr/>
            </a:pPr>
            <a:r>
              <a:rPr lang="en-US" sz="1400" dirty="0" smtClean="0">
                <a:solidFill>
                  <a:prstClr val="black">
                    <a:lumMod val="75000"/>
                    <a:lumOff val="25000"/>
                  </a:prstClr>
                </a:solidFill>
              </a:rPr>
              <a:t>2d. </a:t>
            </a:r>
            <a:r>
              <a:rPr lang="en-US" sz="1400" dirty="0">
                <a:solidFill>
                  <a:prstClr val="black">
                    <a:lumMod val="75000"/>
                    <a:lumOff val="25000"/>
                  </a:prstClr>
                </a:solidFill>
              </a:rPr>
              <a:t>In column AD verify all of your Core selections are also designated as Contractor. </a:t>
            </a:r>
            <a:endParaRPr lang="en-US" sz="1400" dirty="0" smtClean="0">
              <a:solidFill>
                <a:prstClr val="black">
                  <a:lumMod val="75000"/>
                  <a:lumOff val="25000"/>
                </a:prstClr>
              </a:solidFill>
            </a:endParaRPr>
          </a:p>
          <a:p>
            <a:pPr marL="914400" lvl="2" indent="0">
              <a:buNone/>
              <a:defRPr/>
            </a:pPr>
            <a:r>
              <a:rPr lang="en-US" sz="1200" dirty="0" smtClean="0">
                <a:solidFill>
                  <a:prstClr val="black">
                    <a:lumMod val="75000"/>
                    <a:lumOff val="25000"/>
                  </a:prstClr>
                </a:solidFill>
              </a:rPr>
              <a:t> - copy </a:t>
            </a:r>
            <a:r>
              <a:rPr lang="en-US" sz="1200" dirty="0">
                <a:solidFill>
                  <a:prstClr val="black">
                    <a:lumMod val="75000"/>
                    <a:lumOff val="25000"/>
                  </a:prstClr>
                </a:solidFill>
              </a:rPr>
              <a:t>parameters from other item types if applicable</a:t>
            </a:r>
          </a:p>
          <a:p>
            <a:pPr marL="914400" lvl="2" indent="0">
              <a:buNone/>
              <a:defRPr/>
            </a:pPr>
            <a:r>
              <a:rPr lang="en-US" sz="1200" dirty="0" smtClean="0">
                <a:solidFill>
                  <a:prstClr val="black">
                    <a:lumMod val="75000"/>
                    <a:lumOff val="25000"/>
                  </a:prstClr>
                </a:solidFill>
              </a:rPr>
              <a:t> - if </a:t>
            </a:r>
            <a:r>
              <a:rPr lang="en-US" sz="1200" dirty="0">
                <a:solidFill>
                  <a:prstClr val="black">
                    <a:lumMod val="75000"/>
                    <a:lumOff val="25000"/>
                  </a:prstClr>
                </a:solidFill>
              </a:rPr>
              <a:t>inserting entirely new parameters then ensure name, </a:t>
            </a:r>
            <a:r>
              <a:rPr lang="en-US" sz="1200" dirty="0" smtClean="0">
                <a:solidFill>
                  <a:prstClr val="black">
                    <a:lumMod val="75000"/>
                    <a:lumOff val="25000"/>
                  </a:prstClr>
                </a:solidFill>
              </a:rPr>
              <a:t>units</a:t>
            </a:r>
            <a:r>
              <a:rPr lang="en-US" sz="1200" dirty="0">
                <a:solidFill>
                  <a:prstClr val="black">
                    <a:lumMod val="75000"/>
                    <a:lumOff val="25000"/>
                  </a:prstClr>
                </a:solidFill>
              </a:rPr>
              <a:t>, and definition are complete</a:t>
            </a:r>
            <a:r>
              <a:rPr lang="en-US" sz="1200" dirty="0" smtClean="0">
                <a:solidFill>
                  <a:prstClr val="black">
                    <a:lumMod val="75000"/>
                    <a:lumOff val="25000"/>
                  </a:prstClr>
                </a:solidFill>
              </a:rPr>
              <a:t>.</a:t>
            </a:r>
          </a:p>
          <a:p>
            <a:pPr marL="457200" lvl="1" indent="0">
              <a:buNone/>
              <a:defRPr/>
            </a:pPr>
            <a:r>
              <a:rPr lang="en-US" sz="1600" dirty="0" smtClean="0">
                <a:solidFill>
                  <a:prstClr val="black">
                    <a:lumMod val="75000"/>
                    <a:lumOff val="25000"/>
                  </a:prstClr>
                </a:solidFill>
              </a:rPr>
              <a:t>2e. </a:t>
            </a:r>
            <a:r>
              <a:rPr lang="en-US" sz="1600" dirty="0">
                <a:solidFill>
                  <a:prstClr val="black">
                    <a:lumMod val="75000"/>
                    <a:lumOff val="25000"/>
                  </a:prstClr>
                </a:solidFill>
              </a:rPr>
              <a:t>Save file using a new </a:t>
            </a:r>
            <a:r>
              <a:rPr lang="en-US" sz="1600" dirty="0" smtClean="0">
                <a:solidFill>
                  <a:prstClr val="black">
                    <a:lumMod val="75000"/>
                    <a:lumOff val="25000"/>
                  </a:prstClr>
                </a:solidFill>
              </a:rPr>
              <a:t>filename.</a:t>
            </a:r>
            <a:endParaRPr lang="en-US" sz="1600" dirty="0">
              <a:solidFill>
                <a:prstClr val="black">
                  <a:lumMod val="75000"/>
                  <a:lumOff val="25000"/>
                </a:prstClr>
              </a:solidFill>
            </a:endParaRPr>
          </a:p>
          <a:p>
            <a:pPr marL="0" indent="0">
              <a:buNone/>
              <a:defRPr/>
            </a:pPr>
            <a:endParaRPr lang="en-US" sz="1600" dirty="0" smtClean="0">
              <a:solidFill>
                <a:prstClr val="black">
                  <a:lumMod val="75000"/>
                  <a:lumOff val="25000"/>
                </a:prstClr>
              </a:solidFill>
            </a:endParaRPr>
          </a:p>
          <a:p>
            <a:pPr marL="0" indent="0">
              <a:buNone/>
              <a:defRPr/>
            </a:pPr>
            <a:endParaRPr lang="en-US" sz="1600" dirty="0" smtClean="0">
              <a:solidFill>
                <a:prstClr val="black">
                  <a:lumMod val="75000"/>
                  <a:lumOff val="25000"/>
                </a:prstClr>
              </a:solidFill>
            </a:endParaRPr>
          </a:p>
          <a:p>
            <a:pPr marL="0" indent="0">
              <a:buNone/>
              <a:defRPr/>
            </a:pPr>
            <a:endParaRPr lang="en-US" sz="1600" dirty="0" smtClean="0">
              <a:solidFill>
                <a:prstClr val="black">
                  <a:lumMod val="75000"/>
                  <a:lumOff val="25000"/>
                </a:prstClr>
              </a:solidFill>
            </a:endParaRPr>
          </a:p>
          <a:p>
            <a:pPr marL="0" indent="0">
              <a:buNone/>
              <a:defRPr/>
            </a:pPr>
            <a:endParaRPr lang="en-US" sz="2000" dirty="0" smtClean="0">
              <a:solidFill>
                <a:prstClr val="black">
                  <a:lumMod val="75000"/>
                  <a:lumOff val="25000"/>
                </a:prstClr>
              </a:solidFill>
            </a:endParaRP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6" name="Picture 25"/>
          <p:cNvPicPr>
            <a:picLocks noChangeAspect="1"/>
          </p:cNvPicPr>
          <p:nvPr/>
        </p:nvPicPr>
        <p:blipFill>
          <a:blip r:embed="rId2"/>
          <a:stretch>
            <a:fillRect/>
          </a:stretch>
        </p:blipFill>
        <p:spPr>
          <a:xfrm>
            <a:off x="6331717" y="1807812"/>
            <a:ext cx="5561945" cy="4466120"/>
          </a:xfrm>
          <a:prstGeom prst="rect">
            <a:avLst/>
          </a:prstGeom>
        </p:spPr>
      </p:pic>
    </p:spTree>
    <p:extLst>
      <p:ext uri="{BB962C8B-B14F-4D97-AF65-F5344CB8AC3E}">
        <p14:creationId xmlns:p14="http://schemas.microsoft.com/office/powerpoint/2010/main" val="3562858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960852" y="4344321"/>
            <a:ext cx="4826659" cy="2114879"/>
          </a:xfrm>
          <a:prstGeom prst="rect">
            <a:avLst/>
          </a:prstGeom>
        </p:spPr>
      </p:pic>
      <p:pic>
        <p:nvPicPr>
          <p:cNvPr id="7" name="Picture 6"/>
          <p:cNvPicPr>
            <a:picLocks noChangeAspect="1"/>
          </p:cNvPicPr>
          <p:nvPr/>
        </p:nvPicPr>
        <p:blipFill>
          <a:blip r:embed="rId3"/>
          <a:stretch>
            <a:fillRect/>
          </a:stretch>
        </p:blipFill>
        <p:spPr>
          <a:xfrm>
            <a:off x="5011311" y="852488"/>
            <a:ext cx="4193067" cy="3172656"/>
          </a:xfrm>
          <a:prstGeom prst="rect">
            <a:avLst/>
          </a:prstGeom>
        </p:spPr>
      </p:pic>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 Placeholder 4"/>
          <p:cNvSpPr>
            <a:spLocks noGrp="1"/>
          </p:cNvSpPr>
          <p:nvPr>
            <p:ph type="body" sz="quarter" idx="13"/>
          </p:nvPr>
        </p:nvSpPr>
        <p:spPr/>
        <p:txBody>
          <a:bodyPr/>
          <a:lstStyle/>
          <a:p>
            <a:r>
              <a:rPr lang="en-US" dirty="0" smtClean="0"/>
              <a:t>Generating Your </a:t>
            </a:r>
            <a:r>
              <a:rPr lang="en-US" dirty="0"/>
              <a:t>Tech Data </a:t>
            </a:r>
            <a:r>
              <a:rPr lang="en-US" dirty="0" smtClean="0"/>
              <a:t>Plan</a:t>
            </a:r>
            <a:endParaRPr lang="en-US" dirty="0"/>
          </a:p>
        </p:txBody>
      </p:sp>
      <p:sp>
        <p:nvSpPr>
          <p:cNvPr id="6" name="Text Placeholder 5"/>
          <p:cNvSpPr>
            <a:spLocks noGrp="1"/>
          </p:cNvSpPr>
          <p:nvPr>
            <p:ph type="body" sz="quarter" idx="14"/>
          </p:nvPr>
        </p:nvSpPr>
        <p:spPr/>
        <p:txBody>
          <a:bodyPr/>
          <a:lstStyle/>
          <a:p>
            <a:r>
              <a:rPr lang="en-US" dirty="0"/>
              <a:t>Technical Data Reporting Implementation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9025375" y="1632001"/>
            <a:ext cx="1056599" cy="137442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flipV="1">
            <a:off x="7744559" y="5562866"/>
            <a:ext cx="1056599" cy="1374424"/>
          </a:xfrm>
          <a:prstGeom prst="rect">
            <a:avLst/>
          </a:prstGeom>
        </p:spPr>
      </p:pic>
      <p:sp>
        <p:nvSpPr>
          <p:cNvPr id="18" name="Text Placeholder 2"/>
          <p:cNvSpPr txBox="1">
            <a:spLocks/>
          </p:cNvSpPr>
          <p:nvPr/>
        </p:nvSpPr>
        <p:spPr>
          <a:xfrm>
            <a:off x="1033472" y="1699694"/>
            <a:ext cx="3198882" cy="16703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AutoNum type="arabicPeriod"/>
            </a:pPr>
            <a:r>
              <a:rPr lang="en-US" sz="1800" dirty="0" smtClean="0"/>
              <a:t>Go to Main Menu Sheet.</a:t>
            </a:r>
          </a:p>
          <a:p>
            <a:pPr marL="342900" indent="-342900">
              <a:buAutoNum type="arabicPeriod"/>
            </a:pPr>
            <a:r>
              <a:rPr lang="en-US" sz="1800" dirty="0" smtClean="0"/>
              <a:t>Press Select a Commodity button on the Create CSDR Plan Tech Data Supplement box.</a:t>
            </a:r>
            <a:endParaRPr lang="en-US" sz="1800" dirty="0"/>
          </a:p>
        </p:txBody>
      </p:sp>
      <p:sp>
        <p:nvSpPr>
          <p:cNvPr id="19" name="Text Placeholder 2"/>
          <p:cNvSpPr txBox="1">
            <a:spLocks/>
          </p:cNvSpPr>
          <p:nvPr/>
        </p:nvSpPr>
        <p:spPr>
          <a:xfrm>
            <a:off x="1598762" y="4413623"/>
            <a:ext cx="3978442" cy="167035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baseline="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smtClean="0"/>
              <a:t>3. Select </a:t>
            </a:r>
            <a:r>
              <a:rPr lang="en-US" sz="1800" dirty="0"/>
              <a:t>the </a:t>
            </a:r>
            <a:r>
              <a:rPr lang="en-US" sz="1800" dirty="0" smtClean="0"/>
              <a:t>commodity.</a:t>
            </a:r>
          </a:p>
          <a:p>
            <a:r>
              <a:rPr lang="en-US" sz="1800" dirty="0"/>
              <a:t>4. Select </a:t>
            </a:r>
            <a:r>
              <a:rPr lang="en-US" sz="1800" dirty="0" smtClean="0"/>
              <a:t>Phase. </a:t>
            </a:r>
          </a:p>
          <a:p>
            <a:r>
              <a:rPr lang="en-US" sz="1800" dirty="0" smtClean="0"/>
              <a:t>5</a:t>
            </a:r>
            <a:r>
              <a:rPr lang="en-US" sz="1800" dirty="0"/>
              <a:t>. Select Core (unless you want everything imaginable on your Tech Data </a:t>
            </a:r>
            <a:r>
              <a:rPr lang="en-US" sz="1800" dirty="0" smtClean="0"/>
              <a:t>Plan)</a:t>
            </a:r>
          </a:p>
          <a:p>
            <a:r>
              <a:rPr lang="en-US" sz="1800" dirty="0" smtClean="0"/>
              <a:t>6. Press Create Tech Data Supplement</a:t>
            </a:r>
            <a:endParaRPr lang="en-US" sz="1800" dirty="0"/>
          </a:p>
          <a:p>
            <a:endParaRPr lang="en-US" sz="1800" dirty="0"/>
          </a:p>
        </p:txBody>
      </p:sp>
    </p:spTree>
    <p:extLst>
      <p:ext uri="{BB962C8B-B14F-4D97-AF65-F5344CB8AC3E}">
        <p14:creationId xmlns:p14="http://schemas.microsoft.com/office/powerpoint/2010/main" val="22726709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6</a:t>
            </a:fld>
            <a:endParaRPr lang="en-US"/>
          </a:p>
        </p:txBody>
      </p:sp>
      <p:sp>
        <p:nvSpPr>
          <p:cNvPr id="3" name="Text Placeholder 2"/>
          <p:cNvSpPr>
            <a:spLocks noGrp="1"/>
          </p:cNvSpPr>
          <p:nvPr>
            <p:ph type="body" sz="quarter" idx="13"/>
          </p:nvPr>
        </p:nvSpPr>
        <p:spPr/>
        <p:txBody>
          <a:bodyPr/>
          <a:lstStyle/>
          <a:p>
            <a:r>
              <a:rPr lang="en-US" b="1" dirty="0" smtClean="0"/>
              <a:t>CWIPT Implementation Checklist</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790575" y="1069573"/>
            <a:ext cx="10458450" cy="4524315"/>
          </a:xfrm>
          <a:prstGeom prst="rect">
            <a:avLst/>
          </a:prstGeom>
          <a:noFill/>
        </p:spPr>
        <p:txBody>
          <a:bodyPr wrap="square" rtlCol="0">
            <a:spAutoFit/>
          </a:bodyPr>
          <a:lstStyle/>
          <a:p>
            <a:pPr marL="285750" indent="-285750">
              <a:buFont typeface="Wingdings" panose="05000000000000000000" pitchFamily="2" charset="2"/>
              <a:buChar char="ü"/>
            </a:pPr>
            <a:r>
              <a:rPr lang="en-US" sz="2400" dirty="0" smtClean="0">
                <a:solidFill>
                  <a:srgbClr val="0070C0"/>
                </a:solidFill>
              </a:rPr>
              <a:t>Start with Core Parameters by Commodity &amp; Phase</a:t>
            </a:r>
          </a:p>
          <a:p>
            <a:endParaRPr lang="en-US" sz="2400" dirty="0" smtClean="0">
              <a:solidFill>
                <a:srgbClr val="0070C0"/>
              </a:solidFill>
            </a:endParaRPr>
          </a:p>
          <a:p>
            <a:pPr marL="285750" indent="-285750">
              <a:buFont typeface="Wingdings" panose="05000000000000000000" pitchFamily="2" charset="2"/>
              <a:buChar char="ü"/>
            </a:pPr>
            <a:r>
              <a:rPr lang="en-US" sz="2400" dirty="0" smtClean="0">
                <a:solidFill>
                  <a:srgbClr val="0070C0"/>
                </a:solidFill>
              </a:rPr>
              <a:t>Refine Contract-Specific Parameters using Technical Data Vocabulary Database</a:t>
            </a:r>
          </a:p>
          <a:p>
            <a:endParaRPr lang="en-US" sz="2400" dirty="0" smtClean="0">
              <a:solidFill>
                <a:srgbClr val="0070C0"/>
              </a:solidFill>
            </a:endParaRPr>
          </a:p>
          <a:p>
            <a:pPr marL="285750" indent="-285750">
              <a:buFont typeface="Wingdings" panose="05000000000000000000" pitchFamily="2" charset="2"/>
              <a:buChar char="ü"/>
            </a:pPr>
            <a:r>
              <a:rPr lang="en-US" sz="2400" dirty="0" smtClean="0">
                <a:solidFill>
                  <a:srgbClr val="0070C0"/>
                </a:solidFill>
              </a:rPr>
              <a:t>Review other Contractual CDRL Requirements to Minimize Duplication</a:t>
            </a:r>
          </a:p>
          <a:p>
            <a:endParaRPr lang="en-US" sz="2400" dirty="0" smtClean="0">
              <a:solidFill>
                <a:srgbClr val="0070C0"/>
              </a:solidFill>
            </a:endParaRPr>
          </a:p>
          <a:p>
            <a:pPr marL="285750" indent="-285750">
              <a:buFont typeface="Wingdings" panose="05000000000000000000" pitchFamily="2" charset="2"/>
              <a:buChar char="ü"/>
            </a:pPr>
            <a:r>
              <a:rPr lang="en-US" sz="2400" dirty="0" smtClean="0">
                <a:solidFill>
                  <a:srgbClr val="0070C0"/>
                </a:solidFill>
              </a:rPr>
              <a:t>Finalize Technical Data Reporting, DD 2794 Supplement &amp; Submission Events</a:t>
            </a:r>
            <a:br>
              <a:rPr lang="en-US" sz="2400" dirty="0" smtClean="0">
                <a:solidFill>
                  <a:srgbClr val="0070C0"/>
                </a:solidFill>
              </a:rPr>
            </a:br>
            <a:endParaRPr lang="en-US" sz="2400" dirty="0">
              <a:solidFill>
                <a:srgbClr val="0070C0"/>
              </a:solidFill>
            </a:endParaRPr>
          </a:p>
          <a:p>
            <a:pPr marL="285750" indent="-285750">
              <a:buFont typeface="Wingdings" panose="05000000000000000000" pitchFamily="2" charset="2"/>
              <a:buChar char="ü"/>
            </a:pPr>
            <a:r>
              <a:rPr lang="en-US" sz="2400" dirty="0" smtClean="0">
                <a:solidFill>
                  <a:srgbClr val="0070C0"/>
                </a:solidFill>
              </a:rPr>
              <a:t>Revise generic Technical Data CDRL (DD 1423) to Program specifics</a:t>
            </a:r>
          </a:p>
          <a:p>
            <a:pPr marL="285750" indent="-285750">
              <a:buFont typeface="Wingdings" panose="05000000000000000000" pitchFamily="2" charset="2"/>
              <a:buChar char="ü"/>
            </a:pPr>
            <a:endParaRPr lang="en-US" sz="2400" dirty="0">
              <a:solidFill>
                <a:srgbClr val="0070C0"/>
              </a:solidFill>
            </a:endParaRPr>
          </a:p>
          <a:p>
            <a:pPr marL="285750" indent="-285750">
              <a:buFont typeface="Wingdings" panose="05000000000000000000" pitchFamily="2" charset="2"/>
              <a:buChar char="ü"/>
            </a:pPr>
            <a:r>
              <a:rPr lang="en-US" sz="2400" dirty="0" smtClean="0">
                <a:solidFill>
                  <a:srgbClr val="0070C0"/>
                </a:solidFill>
              </a:rPr>
              <a:t>Participate in pre / post award conferences to Ensure Tech Data requirements are well understood</a:t>
            </a:r>
          </a:p>
        </p:txBody>
      </p:sp>
      <p:sp>
        <p:nvSpPr>
          <p:cNvPr id="6" name="TextBox 5"/>
          <p:cNvSpPr txBox="1"/>
          <p:nvPr/>
        </p:nvSpPr>
        <p:spPr>
          <a:xfrm>
            <a:off x="695325" y="6094956"/>
            <a:ext cx="10429875" cy="461665"/>
          </a:xfrm>
          <a:prstGeom prst="rect">
            <a:avLst/>
          </a:prstGeom>
          <a:solidFill>
            <a:schemeClr val="tx2"/>
          </a:solidFill>
        </p:spPr>
        <p:txBody>
          <a:bodyPr wrap="square" rtlCol="0">
            <a:spAutoFit/>
          </a:bodyPr>
          <a:lstStyle/>
          <a:p>
            <a:pPr algn="ctr"/>
            <a:r>
              <a:rPr lang="en-US" sz="2400" dirty="0" smtClean="0">
                <a:solidFill>
                  <a:schemeClr val="bg1"/>
                </a:solidFill>
              </a:rPr>
              <a:t>CWIPT must always start with Core Parameter templates by Commodity and Phase</a:t>
            </a:r>
            <a:endParaRPr lang="en-US" sz="2400" dirty="0">
              <a:solidFill>
                <a:schemeClr val="bg1"/>
              </a:solidFill>
            </a:endParaRPr>
          </a:p>
        </p:txBody>
      </p:sp>
    </p:spTree>
    <p:extLst>
      <p:ext uri="{BB962C8B-B14F-4D97-AF65-F5344CB8AC3E}">
        <p14:creationId xmlns:p14="http://schemas.microsoft.com/office/powerpoint/2010/main" val="26569311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p:txBody>
          <a:bodyPr/>
          <a:lstStyle/>
          <a:p>
            <a:r>
              <a:rPr lang="en-US" dirty="0" smtClean="0"/>
              <a:t>Things to Note:</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8" name="Content Placeholder 2"/>
          <p:cNvSpPr txBox="1">
            <a:spLocks/>
          </p:cNvSpPr>
          <p:nvPr/>
        </p:nvSpPr>
        <p:spPr>
          <a:xfrm>
            <a:off x="495101" y="964056"/>
            <a:ext cx="10474420" cy="2485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n-US" sz="1800" dirty="0" smtClean="0">
                <a:solidFill>
                  <a:prstClr val="black">
                    <a:lumMod val="75000"/>
                    <a:lumOff val="25000"/>
                  </a:prstClr>
                </a:solidFill>
                <a:latin typeface="Calibri" panose="020F0502020204030204"/>
              </a:rPr>
              <a:t>When generating the Tech Data plan, the macro will hide all of the worksheets used to create the Tech Data plan. If you would like to create or edit a previously created Tech Data plan make sure to unhide all of the worksheets using the macro “</a:t>
            </a:r>
            <a:r>
              <a:rPr lang="en-US" sz="1800" dirty="0" err="1" smtClean="0">
                <a:solidFill>
                  <a:prstClr val="black">
                    <a:lumMod val="75000"/>
                    <a:lumOff val="25000"/>
                  </a:prstClr>
                </a:solidFill>
                <a:latin typeface="Calibri" panose="020F0502020204030204"/>
              </a:rPr>
              <a:t>UnHideAllWorkSheets</a:t>
            </a:r>
            <a:r>
              <a:rPr lang="en-US" sz="1800" dirty="0" smtClean="0">
                <a:solidFill>
                  <a:prstClr val="black">
                    <a:lumMod val="75000"/>
                    <a:lumOff val="25000"/>
                  </a:prstClr>
                </a:solidFill>
                <a:latin typeface="Calibri" panose="020F0502020204030204"/>
              </a:rPr>
              <a:t>”</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n-US" sz="1800" dirty="0" smtClean="0">
                <a:solidFill>
                  <a:prstClr val="black">
                    <a:lumMod val="75000"/>
                    <a:lumOff val="25000"/>
                  </a:prstClr>
                </a:solidFill>
                <a:latin typeface="Calibri" panose="020F0502020204030204"/>
              </a:rPr>
              <a:t>When you create a new worksheet with for a new WBS structure, the name of the worksheet will populate in the drop down “1. Commodity” </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n-US" sz="1800" dirty="0" smtClean="0">
                <a:solidFill>
                  <a:prstClr val="black">
                    <a:lumMod val="75000"/>
                    <a:lumOff val="25000"/>
                  </a:prstClr>
                </a:solidFill>
                <a:latin typeface="Calibri" panose="020F0502020204030204"/>
              </a:rPr>
              <a:t>Make sure that when updating the item type and WBS elements on the commodity worksheet you created, that the corresponding formulas are updated as well. Columns Z – AN pictured below.</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lang="en-US" sz="1800" dirty="0" smtClean="0">
                <a:solidFill>
                  <a:prstClr val="black">
                    <a:lumMod val="75000"/>
                    <a:lumOff val="25000"/>
                  </a:prstClr>
                </a:solidFill>
                <a:latin typeface="Calibri" panose="020F0502020204030204"/>
              </a:rPr>
              <a:t>Cells in columns AB – AN are used to verify the Item Type has been spelled correctly and is indeed on the Vocabulary sheet.  When cell AB1 shows a zero you are good to go. </a:t>
            </a:r>
            <a:endParaRPr kumimoji="0" lang="en-US" sz="1800" b="0" i="0" u="none" strike="noStrike" kern="1200" cap="none" spc="0" normalizeH="0" baseline="0" noProof="0" dirty="0" smtClean="0">
              <a:ln>
                <a:noFill/>
              </a:ln>
              <a:solidFill>
                <a:prstClr val="black">
                  <a:lumMod val="75000"/>
                  <a:lumOff val="25000"/>
                </a:prstClr>
              </a:solidFill>
              <a:effectLst/>
              <a:uLnTx/>
              <a:uFillTx/>
              <a:latin typeface="Calibri" panose="020F0502020204030204"/>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568" y="3686552"/>
            <a:ext cx="6213589" cy="307151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5917" y="3670921"/>
            <a:ext cx="5119389" cy="3102772"/>
          </a:xfrm>
          <a:prstGeom prst="rect">
            <a:avLst/>
          </a:prstGeom>
        </p:spPr>
      </p:pic>
    </p:spTree>
    <p:extLst>
      <p:ext uri="{BB962C8B-B14F-4D97-AF65-F5344CB8AC3E}">
        <p14:creationId xmlns:p14="http://schemas.microsoft.com/office/powerpoint/2010/main" val="8509618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25647" y="1111389"/>
            <a:ext cx="8787839" cy="4760080"/>
            <a:chOff x="1025647" y="1111389"/>
            <a:chExt cx="8787839" cy="4760080"/>
          </a:xfrm>
        </p:grpSpPr>
        <p:pic>
          <p:nvPicPr>
            <p:cNvPr id="12" name="Picture 11"/>
            <p:cNvPicPr>
              <a:picLocks noChangeAspect="1"/>
            </p:cNvPicPr>
            <p:nvPr/>
          </p:nvPicPr>
          <p:blipFill>
            <a:blip r:embed="rId2"/>
            <a:stretch>
              <a:fillRect/>
            </a:stretch>
          </p:blipFill>
          <p:spPr>
            <a:xfrm>
              <a:off x="1025647" y="1111389"/>
              <a:ext cx="8787839" cy="4760080"/>
            </a:xfrm>
            <a:prstGeom prst="rect">
              <a:avLst/>
            </a:prstGeom>
            <a:ln>
              <a:solidFill>
                <a:schemeClr val="tx2"/>
              </a:solidFill>
            </a:ln>
          </p:spPr>
        </p:pic>
        <p:sp>
          <p:nvSpPr>
            <p:cNvPr id="8" name="Rectangle 7"/>
            <p:cNvSpPr/>
            <p:nvPr/>
          </p:nvSpPr>
          <p:spPr>
            <a:xfrm>
              <a:off x="7712765" y="1725433"/>
              <a:ext cx="763325" cy="1033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F8C957E-D11D-442A-875E-0647976CE83B}"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2"/>
          <p:cNvSpPr>
            <a:spLocks noGrp="1"/>
          </p:cNvSpPr>
          <p:nvPr>
            <p:ph type="body" sz="quarter" idx="13"/>
          </p:nvPr>
        </p:nvSpPr>
        <p:spPr/>
        <p:txBody>
          <a:bodyPr/>
          <a:lstStyle/>
          <a:p>
            <a:r>
              <a:rPr lang="en-US" dirty="0" smtClean="0"/>
              <a:t>Future </a:t>
            </a:r>
            <a:r>
              <a:rPr lang="en-US" dirty="0" err="1" smtClean="0"/>
              <a:t>cPET</a:t>
            </a:r>
            <a:r>
              <a:rPr lang="en-US" dirty="0" smtClean="0"/>
              <a:t> Features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7" name="Rectangle 6"/>
          <p:cNvSpPr/>
          <p:nvPr/>
        </p:nvSpPr>
        <p:spPr>
          <a:xfrm>
            <a:off x="6019137" y="2663687"/>
            <a:ext cx="946206" cy="182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smtClean="0">
                <a:ln>
                  <a:noFill/>
                </a:ln>
                <a:solidFill>
                  <a:prstClr val="white"/>
                </a:solidFill>
                <a:effectLst/>
                <a:uLnTx/>
                <a:uFillTx/>
                <a:latin typeface="Calibri" panose="020F0502020204030204"/>
                <a:ea typeface="+mn-ea"/>
                <a:cs typeface="+mn-cs"/>
              </a:rPr>
              <a:t>Tech Data Supplement</a:t>
            </a:r>
            <a:endParaRPr kumimoji="0" lang="en-US" sz="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1" name="Group 10"/>
          <p:cNvGrpSpPr/>
          <p:nvPr/>
        </p:nvGrpSpPr>
        <p:grpSpPr>
          <a:xfrm>
            <a:off x="6464409" y="3689405"/>
            <a:ext cx="4402219" cy="2458987"/>
            <a:chOff x="6464409" y="3689405"/>
            <a:chExt cx="4402219" cy="2458987"/>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86" t="22192"/>
            <a:stretch/>
          </p:blipFill>
          <p:spPr bwMode="auto">
            <a:xfrm>
              <a:off x="6464409" y="3689405"/>
              <a:ext cx="4402219" cy="245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a:stretch>
              <a:fillRect/>
            </a:stretch>
          </p:blipFill>
          <p:spPr>
            <a:xfrm>
              <a:off x="7769135" y="3951798"/>
              <a:ext cx="1208426" cy="1455172"/>
            </a:xfrm>
            <a:prstGeom prst="rect">
              <a:avLst/>
            </a:prstGeom>
          </p:spPr>
        </p:pic>
      </p:gr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flipV="1">
            <a:off x="4671535" y="4260877"/>
            <a:ext cx="571993" cy="74404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6951786" y="2486917"/>
            <a:ext cx="552967" cy="719299"/>
          </a:xfrm>
          <a:prstGeom prst="rect">
            <a:avLst/>
          </a:prstGeom>
        </p:spPr>
      </p:pic>
      <p:sp>
        <p:nvSpPr>
          <p:cNvPr id="14" name="Content Placeholder 2"/>
          <p:cNvSpPr txBox="1">
            <a:spLocks/>
          </p:cNvSpPr>
          <p:nvPr/>
        </p:nvSpPr>
        <p:spPr>
          <a:xfrm>
            <a:off x="448574" y="6254150"/>
            <a:ext cx="10566256" cy="4601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smtClean="0">
                <a:solidFill>
                  <a:prstClr val="black">
                    <a:lumMod val="75000"/>
                    <a:lumOff val="25000"/>
                  </a:prstClr>
                </a:solidFill>
                <a:latin typeface="Calibri" panose="020F0502020204030204"/>
              </a:rPr>
              <a:t>The functionality of this utility is anticipated in a future version of </a:t>
            </a:r>
            <a:r>
              <a:rPr lang="en-US" sz="2000" dirty="0" err="1" smtClean="0">
                <a:solidFill>
                  <a:prstClr val="black">
                    <a:lumMod val="75000"/>
                    <a:lumOff val="25000"/>
                  </a:prstClr>
                </a:solidFill>
                <a:latin typeface="Calibri" panose="020F0502020204030204"/>
              </a:rPr>
              <a:t>cPET</a:t>
            </a:r>
            <a:r>
              <a:rPr lang="en-US" sz="2000" dirty="0" smtClean="0">
                <a:solidFill>
                  <a:prstClr val="black">
                    <a:lumMod val="75000"/>
                    <a:lumOff val="25000"/>
                  </a:prstClr>
                </a:solidFill>
                <a:latin typeface="Calibri" panose="020F0502020204030204"/>
              </a:rPr>
              <a:t>.</a:t>
            </a:r>
            <a:endParaRPr kumimoji="0" lang="en-US" sz="2000" b="0" i="0" u="none" strike="noStrike" kern="1200" cap="none" spc="0" normalizeH="0" baseline="0" noProof="0" dirty="0" smtClean="0">
              <a:ln>
                <a:noFill/>
              </a:ln>
              <a:solidFill>
                <a:prstClr val="black">
                  <a:lumMod val="75000"/>
                  <a:lumOff val="25000"/>
                </a:prstClr>
              </a:solidFill>
              <a:effectLst/>
              <a:uLnTx/>
              <a:uFillTx/>
              <a:latin typeface="Calibri" panose="020F0502020204030204"/>
            </a:endParaRPr>
          </a:p>
        </p:txBody>
      </p:sp>
    </p:spTree>
    <p:extLst>
      <p:ext uri="{BB962C8B-B14F-4D97-AF65-F5344CB8AC3E}">
        <p14:creationId xmlns:p14="http://schemas.microsoft.com/office/powerpoint/2010/main" val="384222424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Technical Data Reporting Implementation</a:t>
            </a:r>
          </a:p>
          <a:p>
            <a:r>
              <a:rPr lang="en-US" dirty="0" smtClean="0"/>
              <a:t>DD 2794 Overview</a:t>
            </a:r>
            <a:endParaRPr lang="en-US" dirty="0"/>
          </a:p>
        </p:txBody>
      </p:sp>
    </p:spTree>
    <p:extLst>
      <p:ext uri="{BB962C8B-B14F-4D97-AF65-F5344CB8AC3E}">
        <p14:creationId xmlns:p14="http://schemas.microsoft.com/office/powerpoint/2010/main" val="4248881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7204" y="463520"/>
            <a:ext cx="3901834" cy="508000"/>
          </a:xfrm>
        </p:spPr>
        <p:txBody>
          <a:bodyPr/>
          <a:lstStyle/>
          <a:p>
            <a:r>
              <a:rPr lang="en-US" dirty="0" smtClean="0"/>
              <a:t>New DD 2794</a:t>
            </a:r>
            <a:endParaRPr lang="en-US" dirty="0"/>
          </a:p>
        </p:txBody>
      </p:sp>
      <p:sp>
        <p:nvSpPr>
          <p:cNvPr id="3" name="Text Placeholder 2"/>
          <p:cNvSpPr>
            <a:spLocks noGrp="1"/>
          </p:cNvSpPr>
          <p:nvPr>
            <p:ph type="body" sz="quarter" idx="11"/>
          </p:nvPr>
        </p:nvSpPr>
        <p:spPr/>
        <p:txBody>
          <a:bodyPr/>
          <a:lstStyle/>
          <a:p>
            <a:r>
              <a:rPr lang="en-US" dirty="0"/>
              <a:t>Technical Data Reporting Implementation</a:t>
            </a:r>
          </a:p>
        </p:txBody>
      </p:sp>
      <p:sp>
        <p:nvSpPr>
          <p:cNvPr id="4" name="Slide Number Placeholder 3"/>
          <p:cNvSpPr>
            <a:spLocks noGrp="1"/>
          </p:cNvSpPr>
          <p:nvPr>
            <p:ph type="sldNum" sz="quarter" idx="12"/>
          </p:nvPr>
        </p:nvSpPr>
        <p:spPr/>
        <p:txBody>
          <a:bodyPr/>
          <a:lstStyle/>
          <a:p>
            <a:fld id="{8F8C957E-D11D-442A-875E-0647976CE83B}" type="slidenum">
              <a:rPr lang="en-US" smtClean="0">
                <a:solidFill>
                  <a:prstClr val="black"/>
                </a:solidFill>
              </a:rPr>
              <a:pPr/>
              <a:t>63</a:t>
            </a:fld>
            <a:endParaRPr lang="en-US" dirty="0">
              <a:solidFill>
                <a:prstClr val="black"/>
              </a:solidFill>
            </a:endParaRPr>
          </a:p>
        </p:txBody>
      </p:sp>
      <p:sp>
        <p:nvSpPr>
          <p:cNvPr id="10" name="TextBox 9"/>
          <p:cNvSpPr txBox="1"/>
          <p:nvPr/>
        </p:nvSpPr>
        <p:spPr>
          <a:xfrm>
            <a:off x="237161" y="1426843"/>
            <a:ext cx="3000653" cy="2308324"/>
          </a:xfrm>
          <a:prstGeom prst="rect">
            <a:avLst/>
          </a:prstGeom>
          <a:noFill/>
        </p:spPr>
        <p:txBody>
          <a:bodyPr wrap="square" rtlCol="0">
            <a:spAutoFit/>
          </a:bodyPr>
          <a:lstStyle/>
          <a:p>
            <a:r>
              <a:rPr lang="en-US" dirty="0" smtClean="0">
                <a:solidFill>
                  <a:prstClr val="white"/>
                </a:solidFill>
              </a:rPr>
              <a:t>Legacy 1921 &amp; SRDR</a:t>
            </a:r>
            <a:endParaRPr lang="en-US" dirty="0">
              <a:solidFill>
                <a:prstClr val="white"/>
              </a:solidFill>
            </a:endParaRPr>
          </a:p>
          <a:p>
            <a:endParaRPr lang="en-US" dirty="0">
              <a:solidFill>
                <a:prstClr val="white"/>
              </a:solidFill>
            </a:endParaRPr>
          </a:p>
          <a:p>
            <a:pPr marL="285750" indent="-285750">
              <a:buFont typeface="Wingdings" panose="05000000000000000000" pitchFamily="2" charset="2"/>
              <a:buChar char="ü"/>
            </a:pPr>
            <a:r>
              <a:rPr lang="en-US" dirty="0" smtClean="0">
                <a:solidFill>
                  <a:prstClr val="white"/>
                </a:solidFill>
              </a:rPr>
              <a:t>METADATA</a:t>
            </a:r>
          </a:p>
          <a:p>
            <a:pPr marL="285750" indent="-285750">
              <a:buFont typeface="Wingdings" panose="05000000000000000000" pitchFamily="2" charset="2"/>
              <a:buChar char="ü"/>
            </a:pPr>
            <a:r>
              <a:rPr lang="en-US" dirty="0" smtClean="0">
                <a:solidFill>
                  <a:prstClr val="white"/>
                </a:solidFill>
              </a:rPr>
              <a:t>REPORTING SUMMARY</a:t>
            </a:r>
          </a:p>
          <a:p>
            <a:pPr marL="285750" indent="-285750">
              <a:buFont typeface="Wingdings" panose="05000000000000000000" pitchFamily="2" charset="2"/>
              <a:buChar char="ü"/>
            </a:pPr>
            <a:r>
              <a:rPr lang="en-US" dirty="0" smtClean="0">
                <a:solidFill>
                  <a:prstClr val="white"/>
                </a:solidFill>
              </a:rPr>
              <a:t>SUBMISSION EVENTS</a:t>
            </a:r>
          </a:p>
          <a:p>
            <a:pPr marL="285750" indent="-285750">
              <a:buFont typeface="Wingdings" panose="05000000000000000000" pitchFamily="2" charset="2"/>
              <a:buChar char="ü"/>
            </a:pPr>
            <a:r>
              <a:rPr lang="en-US" dirty="0" smtClean="0">
                <a:solidFill>
                  <a:prstClr val="white"/>
                </a:solidFill>
              </a:rPr>
              <a:t>REMARKS</a:t>
            </a:r>
          </a:p>
          <a:p>
            <a:pPr marL="285750" indent="-285750">
              <a:buFont typeface="Wingdings" panose="05000000000000000000" pitchFamily="2" charset="2"/>
              <a:buChar char="ü"/>
            </a:pPr>
            <a:r>
              <a:rPr lang="en-US" dirty="0" smtClean="0">
                <a:solidFill>
                  <a:schemeClr val="accent6">
                    <a:lumMod val="60000"/>
                    <a:lumOff val="40000"/>
                  </a:schemeClr>
                </a:solidFill>
              </a:rPr>
              <a:t>SRDR SUPPLEMENT</a:t>
            </a:r>
            <a:endParaRPr lang="en-US" dirty="0">
              <a:solidFill>
                <a:schemeClr val="accent6">
                  <a:lumMod val="60000"/>
                  <a:lumOff val="40000"/>
                </a:schemeClr>
              </a:solidFill>
            </a:endParaRPr>
          </a:p>
          <a:p>
            <a:endParaRPr lang="en-US" dirty="0">
              <a:solidFill>
                <a:prstClr val="white"/>
              </a:solidFill>
            </a:endParaRPr>
          </a:p>
        </p:txBody>
      </p:sp>
      <p:sp>
        <p:nvSpPr>
          <p:cNvPr id="8" name="TextBox 7"/>
          <p:cNvSpPr txBox="1"/>
          <p:nvPr/>
        </p:nvSpPr>
        <p:spPr>
          <a:xfrm>
            <a:off x="237160" y="3636492"/>
            <a:ext cx="3000653" cy="3139321"/>
          </a:xfrm>
          <a:prstGeom prst="rect">
            <a:avLst/>
          </a:prstGeom>
          <a:noFill/>
        </p:spPr>
        <p:txBody>
          <a:bodyPr wrap="square" rtlCol="0">
            <a:spAutoFit/>
          </a:bodyPr>
          <a:lstStyle/>
          <a:p>
            <a:r>
              <a:rPr lang="en-US" dirty="0" err="1" smtClean="0">
                <a:solidFill>
                  <a:prstClr val="white"/>
                </a:solidFill>
              </a:rPr>
              <a:t>FlexFile</a:t>
            </a:r>
            <a:r>
              <a:rPr lang="en-US" dirty="0" smtClean="0">
                <a:solidFill>
                  <a:prstClr val="white"/>
                </a:solidFill>
              </a:rPr>
              <a:t> &amp; Technical &amp; SRDR</a:t>
            </a:r>
            <a:endParaRPr lang="en-US" dirty="0">
              <a:solidFill>
                <a:prstClr val="white"/>
              </a:solidFill>
            </a:endParaRPr>
          </a:p>
          <a:p>
            <a:endParaRPr lang="en-US" dirty="0">
              <a:solidFill>
                <a:prstClr val="white"/>
              </a:solidFill>
            </a:endParaRPr>
          </a:p>
          <a:p>
            <a:pPr marL="285750" indent="-285750">
              <a:buFont typeface="Wingdings" panose="05000000000000000000" pitchFamily="2" charset="2"/>
              <a:buChar char="ü"/>
            </a:pPr>
            <a:r>
              <a:rPr lang="en-US" dirty="0" smtClean="0">
                <a:solidFill>
                  <a:prstClr val="white"/>
                </a:solidFill>
              </a:rPr>
              <a:t>METADATA</a:t>
            </a:r>
          </a:p>
          <a:p>
            <a:pPr marL="285750" indent="-285750">
              <a:buFont typeface="Wingdings" panose="05000000000000000000" pitchFamily="2" charset="2"/>
              <a:buChar char="ü"/>
            </a:pPr>
            <a:r>
              <a:rPr lang="en-US" dirty="0" smtClean="0">
                <a:solidFill>
                  <a:prstClr val="white"/>
                </a:solidFill>
              </a:rPr>
              <a:t>REPORTING SUMMARY</a:t>
            </a:r>
          </a:p>
          <a:p>
            <a:pPr marL="285750" indent="-285750">
              <a:buFont typeface="Wingdings" panose="05000000000000000000" pitchFamily="2" charset="2"/>
              <a:buChar char="ü"/>
            </a:pPr>
            <a:r>
              <a:rPr lang="en-US" dirty="0" smtClean="0">
                <a:solidFill>
                  <a:prstClr val="white"/>
                </a:solidFill>
              </a:rPr>
              <a:t>SUBMISSION EVENTS</a:t>
            </a:r>
          </a:p>
          <a:p>
            <a:pPr marL="285750" indent="-285750">
              <a:buFont typeface="Wingdings" panose="05000000000000000000" pitchFamily="2" charset="2"/>
              <a:buChar char="ü"/>
            </a:pPr>
            <a:r>
              <a:rPr lang="en-US" dirty="0" smtClean="0">
                <a:solidFill>
                  <a:prstClr val="white"/>
                </a:solidFill>
              </a:rPr>
              <a:t>REMARKS</a:t>
            </a:r>
          </a:p>
          <a:p>
            <a:pPr marL="285750" indent="-285750">
              <a:buFont typeface="Wingdings" panose="05000000000000000000" pitchFamily="2" charset="2"/>
              <a:buChar char="ü"/>
            </a:pPr>
            <a:r>
              <a:rPr lang="en-US" dirty="0" smtClean="0">
                <a:solidFill>
                  <a:schemeClr val="accent6">
                    <a:lumMod val="60000"/>
                    <a:lumOff val="40000"/>
                  </a:schemeClr>
                </a:solidFill>
              </a:rPr>
              <a:t>SCOPE DEFINITION</a:t>
            </a:r>
          </a:p>
          <a:p>
            <a:pPr marL="285750" indent="-285750">
              <a:buFont typeface="Wingdings" panose="05000000000000000000" pitchFamily="2" charset="2"/>
              <a:buChar char="ü"/>
            </a:pPr>
            <a:r>
              <a:rPr lang="en-US" dirty="0" smtClean="0">
                <a:solidFill>
                  <a:prstClr val="white"/>
                </a:solidFill>
              </a:rPr>
              <a:t>SRDR SUPPLEMENTS</a:t>
            </a:r>
          </a:p>
          <a:p>
            <a:pPr marL="285750" indent="-285750">
              <a:buFont typeface="Wingdings" panose="05000000000000000000" pitchFamily="2" charset="2"/>
              <a:buChar char="ü"/>
            </a:pPr>
            <a:r>
              <a:rPr lang="en-US" dirty="0" smtClean="0">
                <a:solidFill>
                  <a:schemeClr val="accent6">
                    <a:lumMod val="60000"/>
                    <a:lumOff val="40000"/>
                  </a:schemeClr>
                </a:solidFill>
              </a:rPr>
              <a:t>TECHNICAL DATA SUPPLEMENT</a:t>
            </a:r>
            <a:endParaRPr lang="en-US" dirty="0">
              <a:solidFill>
                <a:schemeClr val="accent6">
                  <a:lumMod val="60000"/>
                  <a:lumOff val="40000"/>
                </a:schemeClr>
              </a:solidFill>
            </a:endParaRPr>
          </a:p>
          <a:p>
            <a:endParaRPr lang="en-US" dirty="0">
              <a:solidFill>
                <a:prstClr val="white"/>
              </a:solidFill>
            </a:endParaRPr>
          </a:p>
        </p:txBody>
      </p:sp>
      <p:pic>
        <p:nvPicPr>
          <p:cNvPr id="6" name="Picture 5"/>
          <p:cNvPicPr>
            <a:picLocks noChangeAspect="1"/>
          </p:cNvPicPr>
          <p:nvPr/>
        </p:nvPicPr>
        <p:blipFill>
          <a:blip r:embed="rId2"/>
          <a:stretch>
            <a:fillRect/>
          </a:stretch>
        </p:blipFill>
        <p:spPr>
          <a:xfrm>
            <a:off x="3895527" y="1191226"/>
            <a:ext cx="1895882" cy="3453791"/>
          </a:xfrm>
          <a:prstGeom prst="rect">
            <a:avLst/>
          </a:prstGeom>
        </p:spPr>
      </p:pic>
      <p:pic>
        <p:nvPicPr>
          <p:cNvPr id="12" name="Picture 11"/>
          <p:cNvPicPr>
            <a:picLocks noChangeAspect="1"/>
          </p:cNvPicPr>
          <p:nvPr/>
        </p:nvPicPr>
        <p:blipFill>
          <a:blip r:embed="rId3"/>
          <a:stretch>
            <a:fillRect/>
          </a:stretch>
        </p:blipFill>
        <p:spPr>
          <a:xfrm>
            <a:off x="9041245" y="3113968"/>
            <a:ext cx="2897785" cy="1382404"/>
          </a:xfrm>
          <a:prstGeom prst="rect">
            <a:avLst/>
          </a:prstGeom>
        </p:spPr>
      </p:pic>
      <p:pic>
        <p:nvPicPr>
          <p:cNvPr id="13" name="Picture 12"/>
          <p:cNvPicPr>
            <a:picLocks noChangeAspect="1"/>
          </p:cNvPicPr>
          <p:nvPr/>
        </p:nvPicPr>
        <p:blipFill>
          <a:blip r:embed="rId4"/>
          <a:stretch>
            <a:fillRect/>
          </a:stretch>
        </p:blipFill>
        <p:spPr>
          <a:xfrm>
            <a:off x="3690987" y="4924550"/>
            <a:ext cx="2445115" cy="1786148"/>
          </a:xfrm>
          <a:prstGeom prst="rect">
            <a:avLst/>
          </a:prstGeom>
        </p:spPr>
      </p:pic>
      <p:pic>
        <p:nvPicPr>
          <p:cNvPr id="14" name="Picture 13"/>
          <p:cNvPicPr>
            <a:picLocks noChangeAspect="1"/>
          </p:cNvPicPr>
          <p:nvPr/>
        </p:nvPicPr>
        <p:blipFill>
          <a:blip r:embed="rId5"/>
          <a:stretch>
            <a:fillRect/>
          </a:stretch>
        </p:blipFill>
        <p:spPr>
          <a:xfrm>
            <a:off x="6353920" y="5105078"/>
            <a:ext cx="2795477" cy="1359042"/>
          </a:xfrm>
          <a:prstGeom prst="rect">
            <a:avLst/>
          </a:prstGeom>
        </p:spPr>
      </p:pic>
      <p:pic>
        <p:nvPicPr>
          <p:cNvPr id="15" name="Picture 14"/>
          <p:cNvPicPr>
            <a:picLocks noChangeAspect="1"/>
          </p:cNvPicPr>
          <p:nvPr/>
        </p:nvPicPr>
        <p:blipFill>
          <a:blip r:embed="rId6"/>
          <a:stretch>
            <a:fillRect/>
          </a:stretch>
        </p:blipFill>
        <p:spPr>
          <a:xfrm>
            <a:off x="9312442" y="5105078"/>
            <a:ext cx="2632353" cy="1384958"/>
          </a:xfrm>
          <a:prstGeom prst="rect">
            <a:avLst/>
          </a:prstGeom>
        </p:spPr>
      </p:pic>
      <p:sp>
        <p:nvSpPr>
          <p:cNvPr id="16" name="TextBox 15"/>
          <p:cNvSpPr txBox="1"/>
          <p:nvPr/>
        </p:nvSpPr>
        <p:spPr>
          <a:xfrm>
            <a:off x="3979751" y="830179"/>
            <a:ext cx="1807441" cy="369332"/>
          </a:xfrm>
          <a:prstGeom prst="rect">
            <a:avLst/>
          </a:prstGeom>
          <a:noFill/>
        </p:spPr>
        <p:txBody>
          <a:bodyPr wrap="square" rtlCol="0">
            <a:spAutoFit/>
          </a:bodyPr>
          <a:lstStyle/>
          <a:p>
            <a:pPr algn="ctr"/>
            <a:r>
              <a:rPr lang="en-US" b="1" dirty="0" smtClean="0"/>
              <a:t>METADATA</a:t>
            </a:r>
            <a:endParaRPr lang="en-US" b="1" dirty="0"/>
          </a:p>
        </p:txBody>
      </p:sp>
      <p:sp>
        <p:nvSpPr>
          <p:cNvPr id="17" name="TextBox 16"/>
          <p:cNvSpPr txBox="1"/>
          <p:nvPr/>
        </p:nvSpPr>
        <p:spPr>
          <a:xfrm>
            <a:off x="7737907" y="826102"/>
            <a:ext cx="2606676" cy="369332"/>
          </a:xfrm>
          <a:prstGeom prst="rect">
            <a:avLst/>
          </a:prstGeom>
          <a:noFill/>
        </p:spPr>
        <p:txBody>
          <a:bodyPr wrap="square" rtlCol="0">
            <a:spAutoFit/>
          </a:bodyPr>
          <a:lstStyle/>
          <a:p>
            <a:pPr algn="ctr"/>
            <a:r>
              <a:rPr lang="en-US" b="1" dirty="0" smtClean="0"/>
              <a:t>REPORTING SUMMARY</a:t>
            </a:r>
            <a:endParaRPr lang="en-US" b="1" dirty="0"/>
          </a:p>
        </p:txBody>
      </p:sp>
      <p:sp>
        <p:nvSpPr>
          <p:cNvPr id="18" name="TextBox 17"/>
          <p:cNvSpPr txBox="1"/>
          <p:nvPr/>
        </p:nvSpPr>
        <p:spPr>
          <a:xfrm>
            <a:off x="6026110" y="2741411"/>
            <a:ext cx="2606676" cy="369332"/>
          </a:xfrm>
          <a:prstGeom prst="rect">
            <a:avLst/>
          </a:prstGeom>
          <a:noFill/>
        </p:spPr>
        <p:txBody>
          <a:bodyPr wrap="square" rtlCol="0">
            <a:spAutoFit/>
          </a:bodyPr>
          <a:lstStyle/>
          <a:p>
            <a:pPr algn="ctr"/>
            <a:r>
              <a:rPr lang="en-US" b="1" dirty="0" smtClean="0"/>
              <a:t>SUBMISSION EVENTS</a:t>
            </a:r>
            <a:endParaRPr lang="en-US" b="1" dirty="0"/>
          </a:p>
        </p:txBody>
      </p:sp>
      <p:sp>
        <p:nvSpPr>
          <p:cNvPr id="19" name="TextBox 18"/>
          <p:cNvSpPr txBox="1"/>
          <p:nvPr/>
        </p:nvSpPr>
        <p:spPr>
          <a:xfrm>
            <a:off x="9186799" y="2781583"/>
            <a:ext cx="2606676" cy="369332"/>
          </a:xfrm>
          <a:prstGeom prst="rect">
            <a:avLst/>
          </a:prstGeom>
          <a:noFill/>
        </p:spPr>
        <p:txBody>
          <a:bodyPr wrap="square" rtlCol="0">
            <a:spAutoFit/>
          </a:bodyPr>
          <a:lstStyle/>
          <a:p>
            <a:pPr algn="ctr"/>
            <a:r>
              <a:rPr lang="en-US" b="1" dirty="0" smtClean="0"/>
              <a:t>REMARKS</a:t>
            </a:r>
            <a:endParaRPr lang="en-US" b="1" dirty="0"/>
          </a:p>
        </p:txBody>
      </p:sp>
      <p:sp>
        <p:nvSpPr>
          <p:cNvPr id="20" name="TextBox 19"/>
          <p:cNvSpPr txBox="1"/>
          <p:nvPr/>
        </p:nvSpPr>
        <p:spPr>
          <a:xfrm>
            <a:off x="3586144" y="4603347"/>
            <a:ext cx="2606676" cy="369332"/>
          </a:xfrm>
          <a:prstGeom prst="rect">
            <a:avLst/>
          </a:prstGeom>
          <a:noFill/>
        </p:spPr>
        <p:txBody>
          <a:bodyPr wrap="square" rtlCol="0">
            <a:spAutoFit/>
          </a:bodyPr>
          <a:lstStyle/>
          <a:p>
            <a:pPr algn="ctr"/>
            <a:r>
              <a:rPr lang="en-US" b="1" dirty="0" smtClean="0"/>
              <a:t>+ SCOPE DEFINITION</a:t>
            </a:r>
            <a:endParaRPr lang="en-US" b="1" dirty="0"/>
          </a:p>
        </p:txBody>
      </p:sp>
      <p:sp>
        <p:nvSpPr>
          <p:cNvPr id="21" name="TextBox 20"/>
          <p:cNvSpPr txBox="1"/>
          <p:nvPr/>
        </p:nvSpPr>
        <p:spPr>
          <a:xfrm>
            <a:off x="6429521" y="4739884"/>
            <a:ext cx="2606676" cy="369332"/>
          </a:xfrm>
          <a:prstGeom prst="rect">
            <a:avLst/>
          </a:prstGeom>
          <a:noFill/>
        </p:spPr>
        <p:txBody>
          <a:bodyPr wrap="square" rtlCol="0">
            <a:spAutoFit/>
          </a:bodyPr>
          <a:lstStyle/>
          <a:p>
            <a:pPr algn="ctr"/>
            <a:r>
              <a:rPr lang="en-US" b="1" dirty="0" smtClean="0"/>
              <a:t>+ SRDR SUPPLEMENTS</a:t>
            </a:r>
            <a:endParaRPr lang="en-US" b="1" dirty="0"/>
          </a:p>
        </p:txBody>
      </p:sp>
      <p:sp>
        <p:nvSpPr>
          <p:cNvPr id="22" name="TextBox 21"/>
          <p:cNvSpPr txBox="1"/>
          <p:nvPr/>
        </p:nvSpPr>
        <p:spPr>
          <a:xfrm>
            <a:off x="9349915" y="4519175"/>
            <a:ext cx="2606676" cy="646331"/>
          </a:xfrm>
          <a:prstGeom prst="rect">
            <a:avLst/>
          </a:prstGeom>
          <a:noFill/>
        </p:spPr>
        <p:txBody>
          <a:bodyPr wrap="square" rtlCol="0">
            <a:spAutoFit/>
          </a:bodyPr>
          <a:lstStyle/>
          <a:p>
            <a:pPr algn="ctr"/>
            <a:r>
              <a:rPr lang="en-US" b="1" dirty="0" smtClean="0"/>
              <a:t>+ TECHNCIAL DATA SUPPLEMENT</a:t>
            </a:r>
            <a:endParaRPr lang="en-US" b="1" dirty="0"/>
          </a:p>
        </p:txBody>
      </p:sp>
      <p:pic>
        <p:nvPicPr>
          <p:cNvPr id="5" name="Picture 4"/>
          <p:cNvPicPr>
            <a:picLocks noChangeAspect="1"/>
          </p:cNvPicPr>
          <p:nvPr/>
        </p:nvPicPr>
        <p:blipFill>
          <a:blip r:embed="rId7"/>
          <a:stretch>
            <a:fillRect/>
          </a:stretch>
        </p:blipFill>
        <p:spPr>
          <a:xfrm>
            <a:off x="5991489" y="3046862"/>
            <a:ext cx="2815053" cy="1609858"/>
          </a:xfrm>
          <a:prstGeom prst="rect">
            <a:avLst/>
          </a:prstGeom>
        </p:spPr>
      </p:pic>
      <p:pic>
        <p:nvPicPr>
          <p:cNvPr id="9" name="Picture 8"/>
          <p:cNvPicPr>
            <a:picLocks noChangeAspect="1"/>
          </p:cNvPicPr>
          <p:nvPr/>
        </p:nvPicPr>
        <p:blipFill>
          <a:blip r:embed="rId8"/>
          <a:stretch>
            <a:fillRect/>
          </a:stretch>
        </p:blipFill>
        <p:spPr>
          <a:xfrm>
            <a:off x="6075489" y="1197719"/>
            <a:ext cx="6006443" cy="1558679"/>
          </a:xfrm>
          <a:prstGeom prst="rect">
            <a:avLst/>
          </a:prstGeom>
        </p:spPr>
      </p:pic>
    </p:spTree>
    <p:extLst>
      <p:ext uri="{BB962C8B-B14F-4D97-AF65-F5344CB8AC3E}">
        <p14:creationId xmlns:p14="http://schemas.microsoft.com/office/powerpoint/2010/main" val="307818638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77204" y="463520"/>
            <a:ext cx="3901834" cy="508000"/>
          </a:xfrm>
        </p:spPr>
        <p:txBody>
          <a:bodyPr/>
          <a:lstStyle/>
          <a:p>
            <a:r>
              <a:rPr lang="en-US" dirty="0" smtClean="0"/>
              <a:t>Remarks</a:t>
            </a:r>
            <a:endParaRPr lang="en-US" dirty="0"/>
          </a:p>
        </p:txBody>
      </p:sp>
      <p:sp>
        <p:nvSpPr>
          <p:cNvPr id="3" name="Text Placeholder 2"/>
          <p:cNvSpPr>
            <a:spLocks noGrp="1"/>
          </p:cNvSpPr>
          <p:nvPr>
            <p:ph type="body" sz="quarter" idx="11"/>
          </p:nvPr>
        </p:nvSpPr>
        <p:spPr/>
        <p:txBody>
          <a:bodyPr/>
          <a:lstStyle/>
          <a:p>
            <a:r>
              <a:rPr lang="en-US" dirty="0"/>
              <a:t>Technical Data Reporting Implementation</a:t>
            </a:r>
          </a:p>
        </p:txBody>
      </p:sp>
      <p:sp>
        <p:nvSpPr>
          <p:cNvPr id="4" name="Slide Number Placeholder 3"/>
          <p:cNvSpPr>
            <a:spLocks noGrp="1"/>
          </p:cNvSpPr>
          <p:nvPr>
            <p:ph type="sldNum" sz="quarter" idx="12"/>
          </p:nvPr>
        </p:nvSpPr>
        <p:spPr/>
        <p:txBody>
          <a:bodyPr/>
          <a:lstStyle/>
          <a:p>
            <a:fld id="{8F8C957E-D11D-442A-875E-0647976CE83B}" type="slidenum">
              <a:rPr lang="en-US" smtClean="0">
                <a:solidFill>
                  <a:prstClr val="black"/>
                </a:solidFill>
              </a:rPr>
              <a:pPr/>
              <a:t>64</a:t>
            </a:fld>
            <a:endParaRPr lang="en-US" dirty="0">
              <a:solidFill>
                <a:prstClr val="black"/>
              </a:solidFill>
            </a:endParaRPr>
          </a:p>
        </p:txBody>
      </p:sp>
      <p:sp>
        <p:nvSpPr>
          <p:cNvPr id="6" name="TextBox 5"/>
          <p:cNvSpPr txBox="1"/>
          <p:nvPr/>
        </p:nvSpPr>
        <p:spPr>
          <a:xfrm>
            <a:off x="8062942" y="1846008"/>
            <a:ext cx="4129058" cy="3200876"/>
          </a:xfrm>
          <a:prstGeom prst="rect">
            <a:avLst/>
          </a:prstGeom>
          <a:noFill/>
        </p:spPr>
        <p:txBody>
          <a:bodyPr wrap="square" rtlCol="0">
            <a:spAutoFit/>
          </a:bodyPr>
          <a:lstStyle/>
          <a:p>
            <a:r>
              <a:rPr lang="en-US" sz="2000" b="1" dirty="0" smtClean="0"/>
              <a:t>Remarks:</a:t>
            </a:r>
          </a:p>
          <a:p>
            <a:endParaRPr lang="en-US" sz="2000" b="1" dirty="0" smtClean="0"/>
          </a:p>
          <a:p>
            <a:pPr marL="285750" indent="-285750">
              <a:buFont typeface="Arial" panose="020B0604020202020204" pitchFamily="34" charset="0"/>
              <a:buChar char="•"/>
            </a:pPr>
            <a:r>
              <a:rPr lang="en-US" dirty="0" smtClean="0"/>
              <a:t>Standard plan language will be leveraged</a:t>
            </a:r>
          </a:p>
          <a:p>
            <a:pPr marL="285750" indent="-285750">
              <a:buFont typeface="Arial" panose="020B0604020202020204" pitchFamily="34" charset="0"/>
              <a:buChar char="•"/>
            </a:pPr>
            <a:r>
              <a:rPr lang="en-US" dirty="0" smtClean="0"/>
              <a:t>Variant and submission instructions no longer applicable for </a:t>
            </a:r>
            <a:r>
              <a:rPr lang="en-US" dirty="0" err="1" smtClean="0"/>
              <a:t>FlexFile</a:t>
            </a:r>
            <a:r>
              <a:rPr lang="en-US" dirty="0" smtClean="0"/>
              <a:t> implementation</a:t>
            </a:r>
          </a:p>
          <a:p>
            <a:pPr marL="285750" indent="-285750">
              <a:buFont typeface="Arial" panose="020B0604020202020204" pitchFamily="34" charset="0"/>
              <a:buChar char="•"/>
            </a:pPr>
            <a:r>
              <a:rPr lang="en-US" dirty="0" smtClean="0"/>
              <a:t>May contain post-award revisions to specify additional contractor reported fields in </a:t>
            </a:r>
            <a:r>
              <a:rPr lang="en-US" dirty="0" err="1" smtClean="0"/>
              <a:t>FlexFile</a:t>
            </a:r>
            <a:r>
              <a:rPr lang="en-US" dirty="0" smtClean="0"/>
              <a:t> submission</a:t>
            </a:r>
          </a:p>
          <a:p>
            <a:pPr marL="285750" indent="-285750">
              <a:buFont typeface="Arial" panose="020B0604020202020204" pitchFamily="34" charset="0"/>
              <a:buChar char="•"/>
            </a:pPr>
            <a:endParaRPr lang="en-US" dirty="0" smtClean="0"/>
          </a:p>
        </p:txBody>
      </p:sp>
      <p:pic>
        <p:nvPicPr>
          <p:cNvPr id="7" name="Picture 6"/>
          <p:cNvPicPr>
            <a:picLocks noChangeAspect="1"/>
          </p:cNvPicPr>
          <p:nvPr/>
        </p:nvPicPr>
        <p:blipFill>
          <a:blip r:embed="rId2"/>
          <a:stretch>
            <a:fillRect/>
          </a:stretch>
        </p:blipFill>
        <p:spPr>
          <a:xfrm>
            <a:off x="173130" y="1558097"/>
            <a:ext cx="7807166" cy="3776698"/>
          </a:xfrm>
          <a:prstGeom prst="rect">
            <a:avLst/>
          </a:prstGeom>
        </p:spPr>
      </p:pic>
    </p:spTree>
    <p:extLst>
      <p:ext uri="{BB962C8B-B14F-4D97-AF65-F5344CB8AC3E}">
        <p14:creationId xmlns:p14="http://schemas.microsoft.com/office/powerpoint/2010/main" val="338417604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65</a:t>
            </a:fld>
            <a:endParaRPr lang="en-US" dirty="0"/>
          </a:p>
        </p:txBody>
      </p:sp>
      <p:sp>
        <p:nvSpPr>
          <p:cNvPr id="3" name="Text Placeholder 2"/>
          <p:cNvSpPr>
            <a:spLocks noGrp="1"/>
          </p:cNvSpPr>
          <p:nvPr>
            <p:ph type="body" sz="quarter" idx="13"/>
          </p:nvPr>
        </p:nvSpPr>
        <p:spPr>
          <a:xfrm>
            <a:off x="377203" y="464009"/>
            <a:ext cx="6014266" cy="500047"/>
          </a:xfrm>
        </p:spPr>
        <p:txBody>
          <a:bodyPr/>
          <a:lstStyle/>
          <a:p>
            <a:r>
              <a:rPr lang="en-US" dirty="0" smtClean="0"/>
              <a:t>Prime Reporting of Subcontracted Items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Content Placeholder 2"/>
          <p:cNvSpPr txBox="1">
            <a:spLocks/>
          </p:cNvSpPr>
          <p:nvPr/>
        </p:nvSpPr>
        <p:spPr>
          <a:xfrm>
            <a:off x="377203" y="1250561"/>
            <a:ext cx="10483630" cy="1130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smtClean="0">
                <a:solidFill>
                  <a:schemeClr val="tx1">
                    <a:lumMod val="75000"/>
                    <a:lumOff val="25000"/>
                  </a:schemeClr>
                </a:solidFill>
              </a:rPr>
              <a:t>Are primes responsible for reporting technical parameters for subcontractors/suppliers?</a:t>
            </a:r>
          </a:p>
          <a:p>
            <a:pPr marL="0" indent="0">
              <a:buFont typeface="Arial" panose="020B0604020202020204" pitchFamily="34" charset="0"/>
              <a:buNone/>
            </a:pPr>
            <a:endParaRPr lang="en-US" sz="2000" dirty="0">
              <a:solidFill>
                <a:schemeClr val="tx1">
                  <a:lumMod val="75000"/>
                  <a:lumOff val="25000"/>
                </a:schemeClr>
              </a:solidFill>
            </a:endParaRPr>
          </a:p>
        </p:txBody>
      </p:sp>
      <p:sp>
        <p:nvSpPr>
          <p:cNvPr id="6" name="Rounded Rectangle 5"/>
          <p:cNvSpPr/>
          <p:nvPr/>
        </p:nvSpPr>
        <p:spPr>
          <a:xfrm>
            <a:off x="1485111" y="2095866"/>
            <a:ext cx="3810000" cy="1143000"/>
          </a:xfrm>
          <a:prstGeom prst="round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Direct Reporting Subcontractors</a:t>
            </a:r>
          </a:p>
          <a:p>
            <a:pPr algn="ctr"/>
            <a:r>
              <a:rPr lang="en-US" dirty="0" smtClean="0"/>
              <a:t>(Contract Value &gt; $50M)</a:t>
            </a:r>
            <a:endParaRPr lang="en-US" dirty="0"/>
          </a:p>
        </p:txBody>
      </p:sp>
      <p:sp>
        <p:nvSpPr>
          <p:cNvPr id="7" name="Rounded Rectangle 6"/>
          <p:cNvSpPr/>
          <p:nvPr/>
        </p:nvSpPr>
        <p:spPr>
          <a:xfrm>
            <a:off x="6358825" y="2092175"/>
            <a:ext cx="3810000" cy="1143000"/>
          </a:xfrm>
          <a:prstGeom prst="round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Material Supplier/Non-Reporting Subcontractor</a:t>
            </a:r>
          </a:p>
          <a:p>
            <a:pPr algn="ctr"/>
            <a:r>
              <a:rPr lang="en-US" dirty="0" smtClean="0"/>
              <a:t>(Contract Value &lt; $20M)</a:t>
            </a:r>
            <a:endParaRPr lang="en-US" dirty="0"/>
          </a:p>
        </p:txBody>
      </p:sp>
      <p:sp>
        <p:nvSpPr>
          <p:cNvPr id="8" name="TextBox 7"/>
          <p:cNvSpPr txBox="1"/>
          <p:nvPr/>
        </p:nvSpPr>
        <p:spPr>
          <a:xfrm>
            <a:off x="1713711" y="3757811"/>
            <a:ext cx="3429000" cy="923330"/>
          </a:xfrm>
          <a:prstGeom prst="rect">
            <a:avLst/>
          </a:prstGeom>
          <a:noFill/>
        </p:spPr>
        <p:txBody>
          <a:bodyPr wrap="square" rtlCol="0">
            <a:spAutoFit/>
          </a:bodyPr>
          <a:lstStyle/>
          <a:p>
            <a:pPr algn="ctr"/>
            <a:r>
              <a:rPr lang="en-US" dirty="0" smtClean="0">
                <a:solidFill>
                  <a:schemeClr val="tx1">
                    <a:lumMod val="75000"/>
                    <a:lumOff val="25000"/>
                  </a:schemeClr>
                </a:solidFill>
              </a:rPr>
              <a:t>Prime flows reporting requirements down to subcontractors</a:t>
            </a:r>
            <a:endParaRPr lang="en-US" dirty="0">
              <a:solidFill>
                <a:schemeClr val="tx1">
                  <a:lumMod val="75000"/>
                  <a:lumOff val="25000"/>
                </a:schemeClr>
              </a:solidFill>
            </a:endParaRPr>
          </a:p>
        </p:txBody>
      </p:sp>
      <p:sp>
        <p:nvSpPr>
          <p:cNvPr id="9" name="TextBox 8"/>
          <p:cNvSpPr txBox="1"/>
          <p:nvPr/>
        </p:nvSpPr>
        <p:spPr>
          <a:xfrm>
            <a:off x="1713711" y="5358011"/>
            <a:ext cx="3429000" cy="646331"/>
          </a:xfrm>
          <a:prstGeom prst="rect">
            <a:avLst/>
          </a:prstGeom>
          <a:noFill/>
        </p:spPr>
        <p:txBody>
          <a:bodyPr wrap="square" rtlCol="0">
            <a:spAutoFit/>
          </a:bodyPr>
          <a:lstStyle/>
          <a:p>
            <a:pPr algn="ctr"/>
            <a:r>
              <a:rPr lang="en-US" dirty="0" smtClean="0">
                <a:solidFill>
                  <a:schemeClr val="tx1">
                    <a:lumMod val="75000"/>
                    <a:lumOff val="25000"/>
                  </a:schemeClr>
                </a:solidFill>
              </a:rPr>
              <a:t>Subcontractor submits Technical Data directly to DCARC</a:t>
            </a:r>
            <a:endParaRPr lang="en-US" dirty="0">
              <a:solidFill>
                <a:schemeClr val="tx1">
                  <a:lumMod val="75000"/>
                  <a:lumOff val="25000"/>
                </a:schemeClr>
              </a:solidFill>
            </a:endParaRPr>
          </a:p>
        </p:txBody>
      </p:sp>
      <p:sp>
        <p:nvSpPr>
          <p:cNvPr id="10" name="TextBox 9"/>
          <p:cNvSpPr txBox="1"/>
          <p:nvPr/>
        </p:nvSpPr>
        <p:spPr>
          <a:xfrm>
            <a:off x="6549325" y="3865115"/>
            <a:ext cx="3429000" cy="646331"/>
          </a:xfrm>
          <a:prstGeom prst="rect">
            <a:avLst/>
          </a:prstGeom>
          <a:noFill/>
        </p:spPr>
        <p:txBody>
          <a:bodyPr wrap="square" rtlCol="0">
            <a:spAutoFit/>
          </a:bodyPr>
          <a:lstStyle/>
          <a:p>
            <a:pPr algn="ctr"/>
            <a:r>
              <a:rPr lang="en-US" dirty="0" smtClean="0">
                <a:solidFill>
                  <a:schemeClr val="tx1">
                    <a:lumMod val="75000"/>
                    <a:lumOff val="25000"/>
                  </a:schemeClr>
                </a:solidFill>
              </a:rPr>
              <a:t>Prime contractor collects technical data from supplier/subcontractor</a:t>
            </a:r>
            <a:endParaRPr lang="en-US" dirty="0">
              <a:solidFill>
                <a:schemeClr val="tx1">
                  <a:lumMod val="75000"/>
                  <a:lumOff val="25000"/>
                </a:schemeClr>
              </a:solidFill>
            </a:endParaRPr>
          </a:p>
        </p:txBody>
      </p:sp>
      <p:sp>
        <p:nvSpPr>
          <p:cNvPr id="11" name="TextBox 10"/>
          <p:cNvSpPr txBox="1"/>
          <p:nvPr/>
        </p:nvSpPr>
        <p:spPr>
          <a:xfrm>
            <a:off x="6549325" y="5358010"/>
            <a:ext cx="3429000" cy="646331"/>
          </a:xfrm>
          <a:prstGeom prst="rect">
            <a:avLst/>
          </a:prstGeom>
          <a:noFill/>
        </p:spPr>
        <p:txBody>
          <a:bodyPr wrap="square" rtlCol="0">
            <a:spAutoFit/>
          </a:bodyPr>
          <a:lstStyle/>
          <a:p>
            <a:pPr algn="ctr"/>
            <a:r>
              <a:rPr lang="en-US" dirty="0" smtClean="0">
                <a:solidFill>
                  <a:schemeClr val="tx1">
                    <a:lumMod val="75000"/>
                    <a:lumOff val="25000"/>
                  </a:schemeClr>
                </a:solidFill>
              </a:rPr>
              <a:t>Prime contractor submits Technical Data directly to DCARC</a:t>
            </a:r>
            <a:endParaRPr lang="en-US" dirty="0">
              <a:solidFill>
                <a:schemeClr val="tx1">
                  <a:lumMod val="75000"/>
                  <a:lumOff val="25000"/>
                </a:schemeClr>
              </a:solidFill>
            </a:endParaRPr>
          </a:p>
        </p:txBody>
      </p:sp>
      <p:sp>
        <p:nvSpPr>
          <p:cNvPr id="12" name="Down Arrow 11"/>
          <p:cNvSpPr/>
          <p:nvPr/>
        </p:nvSpPr>
        <p:spPr>
          <a:xfrm>
            <a:off x="3237711" y="3337342"/>
            <a:ext cx="3810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Down Arrow 12"/>
          <p:cNvSpPr/>
          <p:nvPr/>
        </p:nvSpPr>
        <p:spPr>
          <a:xfrm>
            <a:off x="3237711" y="4785142"/>
            <a:ext cx="3810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wn Arrow 13"/>
          <p:cNvSpPr/>
          <p:nvPr/>
        </p:nvSpPr>
        <p:spPr>
          <a:xfrm>
            <a:off x="8073325" y="3337342"/>
            <a:ext cx="3810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own Arrow 14"/>
          <p:cNvSpPr/>
          <p:nvPr/>
        </p:nvSpPr>
        <p:spPr>
          <a:xfrm>
            <a:off x="8073325" y="4785142"/>
            <a:ext cx="381000" cy="457200"/>
          </a:xfrm>
          <a:prstGeom prst="downArrow">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8789517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Technical Data Reporting Implementation</a:t>
            </a:r>
          </a:p>
          <a:p>
            <a:r>
              <a:rPr lang="en-US" dirty="0" smtClean="0"/>
              <a:t>Treatment of Variants</a:t>
            </a:r>
            <a:endParaRPr lang="en-US" dirty="0"/>
          </a:p>
        </p:txBody>
      </p:sp>
    </p:spTree>
    <p:extLst>
      <p:ext uri="{BB962C8B-B14F-4D97-AF65-F5344CB8AC3E}">
        <p14:creationId xmlns:p14="http://schemas.microsoft.com/office/powerpoint/2010/main" val="42698559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67</a:t>
            </a:fld>
            <a:endParaRPr lang="en-US" dirty="0"/>
          </a:p>
        </p:txBody>
      </p:sp>
      <p:sp>
        <p:nvSpPr>
          <p:cNvPr id="3" name="Text Placeholder 2"/>
          <p:cNvSpPr>
            <a:spLocks noGrp="1"/>
          </p:cNvSpPr>
          <p:nvPr>
            <p:ph type="body" sz="quarter" idx="13"/>
          </p:nvPr>
        </p:nvSpPr>
        <p:spPr/>
        <p:txBody>
          <a:bodyPr/>
          <a:lstStyle/>
          <a:p>
            <a:r>
              <a:rPr lang="en-US" dirty="0" smtClean="0"/>
              <a:t>Treatment of Multiple Variants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Content Placeholder 1"/>
          <p:cNvSpPr txBox="1">
            <a:spLocks/>
          </p:cNvSpPr>
          <p:nvPr/>
        </p:nvSpPr>
        <p:spPr>
          <a:xfrm>
            <a:off x="377203" y="1166127"/>
            <a:ext cx="3840234" cy="5099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1800" dirty="0" smtClean="0">
                <a:solidFill>
                  <a:schemeClr val="bg1"/>
                </a:solidFill>
              </a:rPr>
              <a:t>When reporting multiple variants, use Mapping ID to avoid repetition of common parameter values.</a:t>
            </a:r>
          </a:p>
          <a:p>
            <a:pPr>
              <a:buFont typeface="Calibri" panose="020F0502020204030204" pitchFamily="34" charset="0"/>
              <a:buChar char="›"/>
            </a:pPr>
            <a:endParaRPr lang="en-US" sz="1050" dirty="0" smtClean="0">
              <a:solidFill>
                <a:schemeClr val="bg1"/>
              </a:solidFill>
            </a:endParaRPr>
          </a:p>
          <a:p>
            <a:pPr>
              <a:buFont typeface="Calibri" panose="020F0502020204030204" pitchFamily="34" charset="0"/>
              <a:buChar char="›"/>
            </a:pPr>
            <a:r>
              <a:rPr lang="en-US" sz="1800" dirty="0" smtClean="0">
                <a:solidFill>
                  <a:schemeClr val="bg1"/>
                </a:solidFill>
              </a:rPr>
              <a:t>Example two variants differing only in Mission LRU.</a:t>
            </a:r>
          </a:p>
          <a:p>
            <a:endParaRPr lang="en-US" sz="1050" dirty="0" smtClean="0">
              <a:solidFill>
                <a:schemeClr val="bg1"/>
              </a:solidFill>
            </a:endParaRPr>
          </a:p>
          <a:p>
            <a:pPr marL="0" indent="0" algn="just">
              <a:buNone/>
            </a:pPr>
            <a:r>
              <a:rPr lang="en-US" sz="1400" dirty="0" smtClean="0">
                <a:solidFill>
                  <a:schemeClr val="bg1"/>
                </a:solidFill>
              </a:rPr>
              <a:t>5.3.1 </a:t>
            </a:r>
            <a:r>
              <a:rPr lang="en-US" sz="1400" u="sng" dirty="0" smtClean="0">
                <a:solidFill>
                  <a:schemeClr val="bg1"/>
                </a:solidFill>
              </a:rPr>
              <a:t>Mapping ID</a:t>
            </a:r>
            <a:r>
              <a:rPr lang="en-US" sz="1400" dirty="0" smtClean="0">
                <a:solidFill>
                  <a:schemeClr val="bg1"/>
                </a:solidFill>
              </a:rPr>
              <a:t>: By hardware item, a unique identifier by Item Type for each individual group of parameters. Unique identifiers are used only when reporting common parameters across multiple variants is desired. Otherwise the WBS Element Code may be repeated here and used as the Mapping ID. Created by the reporting organization, the Mapping ID is any unique alpha-numeric code that is used to differentiate between individual parts. This is used to match the technical parameters to the End Item ID and corresponding WBS element code in the “Technical Data WBS Mapping ID” table, Data Group D (Mapping ID) of the Technical Data Report. If there is only one identified End Item and Order Name, the reporting organization may use the WBS element code as the Mapping ID.</a:t>
            </a:r>
          </a:p>
          <a:p>
            <a:endParaRPr lang="en-US" dirty="0">
              <a:solidFill>
                <a:schemeClr val="bg1"/>
              </a:solidFill>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3411" y="1166127"/>
            <a:ext cx="5394960" cy="2793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3411" y="4309541"/>
            <a:ext cx="5486400" cy="195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206378" y="1018039"/>
            <a:ext cx="1005840" cy="338554"/>
          </a:xfrm>
          <a:prstGeom prst="rect">
            <a:avLst/>
          </a:prstGeom>
          <a:solidFill>
            <a:srgbClr val="33CCCC"/>
          </a:solidFill>
          <a:ln>
            <a:noFill/>
          </a:ln>
        </p:spPr>
        <p:txBody>
          <a:bodyPr wrap="square" rtlCol="0" anchor="ctr" anchorCtr="0">
            <a:spAutoFit/>
          </a:bodyPr>
          <a:lstStyle/>
          <a:p>
            <a:pPr algn="ctr"/>
            <a:r>
              <a:rPr lang="en-US" sz="1600" b="1" dirty="0" smtClean="0">
                <a:solidFill>
                  <a:schemeClr val="bg1"/>
                </a:solidFill>
              </a:rPr>
              <a:t>Weak</a:t>
            </a:r>
            <a:endParaRPr lang="en-US" sz="1600" b="1" dirty="0">
              <a:solidFill>
                <a:schemeClr val="bg1"/>
              </a:solidFill>
            </a:endParaRPr>
          </a:p>
        </p:txBody>
      </p:sp>
      <p:sp>
        <p:nvSpPr>
          <p:cNvPr id="9" name="TextBox 8"/>
          <p:cNvSpPr txBox="1"/>
          <p:nvPr/>
        </p:nvSpPr>
        <p:spPr>
          <a:xfrm>
            <a:off x="5206378" y="4140265"/>
            <a:ext cx="1005840" cy="338554"/>
          </a:xfrm>
          <a:prstGeom prst="rect">
            <a:avLst/>
          </a:prstGeom>
          <a:solidFill>
            <a:srgbClr val="33CCCC"/>
          </a:solidFill>
          <a:ln>
            <a:noFill/>
          </a:ln>
        </p:spPr>
        <p:txBody>
          <a:bodyPr wrap="square" rtlCol="0" anchor="ctr" anchorCtr="0">
            <a:spAutoFit/>
          </a:bodyPr>
          <a:lstStyle/>
          <a:p>
            <a:pPr algn="ctr"/>
            <a:r>
              <a:rPr lang="en-US" sz="1600" b="1" dirty="0" smtClean="0">
                <a:solidFill>
                  <a:schemeClr val="bg1"/>
                </a:solidFill>
              </a:rPr>
              <a:t>Better</a:t>
            </a:r>
            <a:endParaRPr lang="en-US" sz="1600" b="1" dirty="0">
              <a:solidFill>
                <a:schemeClr val="bg1"/>
              </a:solidFill>
            </a:endParaRPr>
          </a:p>
        </p:txBody>
      </p:sp>
    </p:spTree>
    <p:extLst>
      <p:ext uri="{BB962C8B-B14F-4D97-AF65-F5344CB8AC3E}">
        <p14:creationId xmlns:p14="http://schemas.microsoft.com/office/powerpoint/2010/main" val="49549511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68</a:t>
            </a:fld>
            <a:endParaRPr lang="en-US" dirty="0"/>
          </a:p>
        </p:txBody>
      </p:sp>
      <p:sp>
        <p:nvSpPr>
          <p:cNvPr id="3" name="Text Placeholder 2"/>
          <p:cNvSpPr>
            <a:spLocks noGrp="1"/>
          </p:cNvSpPr>
          <p:nvPr>
            <p:ph type="body" sz="quarter" idx="13"/>
          </p:nvPr>
        </p:nvSpPr>
        <p:spPr/>
        <p:txBody>
          <a:bodyPr/>
          <a:lstStyle/>
          <a:p>
            <a:r>
              <a:rPr lang="en-US" dirty="0" smtClean="0"/>
              <a:t>Use of Group Key Example</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Content Placeholder 1"/>
          <p:cNvSpPr txBox="1">
            <a:spLocks/>
          </p:cNvSpPr>
          <p:nvPr/>
        </p:nvSpPr>
        <p:spPr>
          <a:xfrm>
            <a:off x="268256" y="1502487"/>
            <a:ext cx="4163786" cy="1892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alibri" panose="020F0502020204030204" pitchFamily="34" charset="0"/>
              <a:buChar char="›"/>
            </a:pPr>
            <a:r>
              <a:rPr lang="en-US" sz="2000" dirty="0" smtClean="0">
                <a:solidFill>
                  <a:schemeClr val="bg1"/>
                </a:solidFill>
              </a:rPr>
              <a:t>5.3.4 Group Key</a:t>
            </a:r>
          </a:p>
          <a:p>
            <a:pPr lvl="1"/>
            <a:r>
              <a:rPr lang="en-US" sz="1600" dirty="0" smtClean="0">
                <a:solidFill>
                  <a:schemeClr val="bg1"/>
                </a:solidFill>
              </a:rPr>
              <a:t>The Group Key indicator is used to keep like-rows together. This is necessary when a WBS element has repeated subsets of the same parameters. </a:t>
            </a:r>
          </a:p>
          <a:p>
            <a:pPr marL="0" indent="0">
              <a:buNone/>
            </a:pPr>
            <a:endParaRPr lang="en-US" sz="2000" dirty="0" smtClean="0">
              <a:solidFill>
                <a:schemeClr val="bg1"/>
              </a:solidFill>
            </a:endParaRPr>
          </a:p>
          <a:p>
            <a:pPr>
              <a:buFont typeface="Calibri" panose="020F0502020204030204" pitchFamily="34" charset="0"/>
              <a:buChar char="›"/>
            </a:pPr>
            <a:r>
              <a:rPr lang="en-US" sz="2000" dirty="0" smtClean="0">
                <a:solidFill>
                  <a:schemeClr val="bg1"/>
                </a:solidFill>
              </a:rPr>
              <a:t>Example: LRU (a WBS element) comprised of three cards (not WBS elements). Used to keep each card’s parameters together.</a:t>
            </a:r>
            <a:endParaRPr lang="en-US" sz="2000" dirty="0">
              <a:solidFill>
                <a:schemeClr val="bg1"/>
              </a:solidFill>
            </a:endParaRPr>
          </a:p>
        </p:txBody>
      </p:sp>
      <p:pic>
        <p:nvPicPr>
          <p:cNvPr id="7" name="Picture 6"/>
          <p:cNvPicPr>
            <a:picLocks noChangeAspect="1"/>
          </p:cNvPicPr>
          <p:nvPr/>
        </p:nvPicPr>
        <p:blipFill>
          <a:blip r:embed="rId2"/>
          <a:stretch>
            <a:fillRect/>
          </a:stretch>
        </p:blipFill>
        <p:spPr>
          <a:xfrm>
            <a:off x="4878981" y="1968759"/>
            <a:ext cx="6895849" cy="2453951"/>
          </a:xfrm>
          <a:prstGeom prst="rect">
            <a:avLst/>
          </a:prstGeom>
        </p:spPr>
      </p:pic>
    </p:spTree>
    <p:extLst>
      <p:ext uri="{BB962C8B-B14F-4D97-AF65-F5344CB8AC3E}">
        <p14:creationId xmlns:p14="http://schemas.microsoft.com/office/powerpoint/2010/main" val="7759930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69</a:t>
            </a:fld>
            <a:endParaRPr lang="en-US" dirty="0"/>
          </a:p>
        </p:txBody>
      </p:sp>
      <p:sp>
        <p:nvSpPr>
          <p:cNvPr id="3" name="Text Placeholder 2"/>
          <p:cNvSpPr>
            <a:spLocks noGrp="1"/>
          </p:cNvSpPr>
          <p:nvPr>
            <p:ph type="body" sz="quarter" idx="13"/>
          </p:nvPr>
        </p:nvSpPr>
        <p:spPr/>
        <p:txBody>
          <a:bodyPr/>
          <a:lstStyle/>
          <a:p>
            <a:r>
              <a:rPr lang="en-US" dirty="0" smtClean="0"/>
              <a:t>Mapping ID &amp; Lot Reporting</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Content Placeholder 2"/>
          <p:cNvSpPr txBox="1">
            <a:spLocks/>
          </p:cNvSpPr>
          <p:nvPr/>
        </p:nvSpPr>
        <p:spPr>
          <a:xfrm>
            <a:off x="377203" y="1446504"/>
            <a:ext cx="3939851" cy="1587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Calibri" panose="020F0502020204030204" pitchFamily="34" charset="0"/>
              <a:buChar char="›"/>
            </a:pPr>
            <a:r>
              <a:rPr lang="en-US" sz="2000" dirty="0">
                <a:solidFill>
                  <a:schemeClr val="bg1"/>
                </a:solidFill>
              </a:rPr>
              <a:t>5.4.1 Mapping ID</a:t>
            </a:r>
          </a:p>
          <a:p>
            <a:pPr lvl="1">
              <a:spcBef>
                <a:spcPts val="0"/>
              </a:spcBef>
              <a:spcAft>
                <a:spcPts val="600"/>
              </a:spcAft>
            </a:pPr>
            <a:r>
              <a:rPr lang="en-US" sz="1600" dirty="0">
                <a:solidFill>
                  <a:schemeClr val="bg1"/>
                </a:solidFill>
              </a:rPr>
              <a:t>By hardware item, a unique identifier by Item Type for each individual group of parameters.  Unique identifiers are used only when reporting common parameters across multiple variants is desired. </a:t>
            </a:r>
            <a:r>
              <a:rPr lang="x-none" sz="1600" dirty="0">
                <a:solidFill>
                  <a:schemeClr val="bg1"/>
                </a:solidFill>
              </a:rPr>
              <a:t>Mapping ID for Item Types which uniquely identify the corresponding </a:t>
            </a:r>
            <a:r>
              <a:rPr lang="en-US" sz="1600" dirty="0">
                <a:solidFill>
                  <a:schemeClr val="bg1"/>
                </a:solidFill>
              </a:rPr>
              <a:t>Order Name (Lot 1, Lot 2, Lot 3, etc.) and End Item</a:t>
            </a:r>
            <a:r>
              <a:rPr lang="x-none" sz="1600" dirty="0">
                <a:solidFill>
                  <a:schemeClr val="bg1"/>
                </a:solidFill>
              </a:rPr>
              <a:t> (Model, Version, Flight, Variant, or equivalent grouping or variant of a reported unit or system).</a:t>
            </a:r>
            <a:r>
              <a:rPr lang="en-US" sz="1600" dirty="0">
                <a:solidFill>
                  <a:schemeClr val="bg1"/>
                </a:solidFill>
              </a:rPr>
              <a:t> </a:t>
            </a:r>
          </a:p>
        </p:txBody>
      </p:sp>
      <p:pic>
        <p:nvPicPr>
          <p:cNvPr id="6" name="Picture 5"/>
          <p:cNvPicPr>
            <a:picLocks noChangeAspect="1"/>
          </p:cNvPicPr>
          <p:nvPr/>
        </p:nvPicPr>
        <p:blipFill>
          <a:blip r:embed="rId2"/>
          <a:stretch>
            <a:fillRect/>
          </a:stretch>
        </p:blipFill>
        <p:spPr>
          <a:xfrm>
            <a:off x="5022979" y="1773076"/>
            <a:ext cx="6719233" cy="3685332"/>
          </a:xfrm>
          <a:prstGeom prst="rect">
            <a:avLst/>
          </a:prstGeom>
        </p:spPr>
      </p:pic>
    </p:spTree>
    <p:extLst>
      <p:ext uri="{BB962C8B-B14F-4D97-AF65-F5344CB8AC3E}">
        <p14:creationId xmlns:p14="http://schemas.microsoft.com/office/powerpoint/2010/main" val="3408493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7</a:t>
            </a:fld>
            <a:endParaRPr lang="en-US"/>
          </a:p>
        </p:txBody>
      </p:sp>
      <p:sp>
        <p:nvSpPr>
          <p:cNvPr id="3" name="Text Placeholder 2"/>
          <p:cNvSpPr>
            <a:spLocks noGrp="1"/>
          </p:cNvSpPr>
          <p:nvPr>
            <p:ph type="body" sz="quarter" idx="13"/>
          </p:nvPr>
        </p:nvSpPr>
        <p:spPr>
          <a:xfrm>
            <a:off x="377203" y="464009"/>
            <a:ext cx="6679071" cy="500047"/>
          </a:xfrm>
        </p:spPr>
        <p:txBody>
          <a:bodyPr>
            <a:normAutofit/>
          </a:bodyPr>
          <a:lstStyle/>
          <a:p>
            <a:r>
              <a:rPr lang="en-US" b="1" dirty="0"/>
              <a:t>How Do We Collect Technical Data</a:t>
            </a:r>
          </a:p>
        </p:txBody>
      </p:sp>
      <p:sp>
        <p:nvSpPr>
          <p:cNvPr id="4" name="Text Placeholder 3"/>
          <p:cNvSpPr>
            <a:spLocks noGrp="1"/>
          </p:cNvSpPr>
          <p:nvPr>
            <p:ph type="body" sz="quarter" idx="14"/>
          </p:nvPr>
        </p:nvSpPr>
        <p:spPr/>
        <p:txBody>
          <a:bodyPr/>
          <a:lstStyle/>
          <a:p>
            <a:r>
              <a:rPr lang="en-US" dirty="0"/>
              <a:t>Technical Data Webinar</a:t>
            </a:r>
          </a:p>
          <a:p>
            <a:endParaRPr lang="en-US" dirty="0"/>
          </a:p>
        </p:txBody>
      </p:sp>
      <p:sp>
        <p:nvSpPr>
          <p:cNvPr id="5" name="TextBox 4"/>
          <p:cNvSpPr txBox="1"/>
          <p:nvPr/>
        </p:nvSpPr>
        <p:spPr>
          <a:xfrm>
            <a:off x="377203" y="793143"/>
            <a:ext cx="10458450"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Start with WBS Structure DD2794</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 t="1246" r="419" b="31026"/>
          <a:stretch/>
        </p:blipFill>
        <p:spPr>
          <a:xfrm>
            <a:off x="101898" y="1451365"/>
            <a:ext cx="9553379" cy="2271418"/>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b="35484"/>
          <a:stretch/>
        </p:blipFill>
        <p:spPr>
          <a:xfrm>
            <a:off x="101898" y="4207009"/>
            <a:ext cx="10589002" cy="2016810"/>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9920748" y="2245455"/>
            <a:ext cx="2161184" cy="1477328"/>
          </a:xfrm>
          <a:prstGeom prst="rect">
            <a:avLst/>
          </a:prstGeom>
          <a:noFill/>
        </p:spPr>
        <p:txBody>
          <a:bodyPr wrap="square" rtlCol="0">
            <a:spAutoFit/>
          </a:bodyPr>
          <a:lstStyle/>
          <a:p>
            <a:pPr marL="285750" indent="-285750">
              <a:buFont typeface="Arial" panose="020B0604020202020204" pitchFamily="34" charset="0"/>
              <a:buChar char="•"/>
            </a:pPr>
            <a:r>
              <a:rPr lang="en-US" dirty="0"/>
              <a:t>Start with WBS Structure to determine which parameters to place on contract </a:t>
            </a:r>
          </a:p>
        </p:txBody>
      </p:sp>
    </p:spTree>
    <p:extLst>
      <p:ext uri="{BB962C8B-B14F-4D97-AF65-F5344CB8AC3E}">
        <p14:creationId xmlns:p14="http://schemas.microsoft.com/office/powerpoint/2010/main" val="10821422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a:t>Technical Data Reporting Implementation</a:t>
            </a:r>
          </a:p>
          <a:p>
            <a:r>
              <a:rPr lang="en-US" dirty="0" smtClean="0"/>
              <a:t>Planning, Tailoring, and Reporting Using</a:t>
            </a:r>
          </a:p>
          <a:p>
            <a:r>
              <a:rPr lang="en-US" dirty="0" smtClean="0"/>
              <a:t>Temporal Examples of Both CARD and TDR</a:t>
            </a:r>
            <a:endParaRPr lang="en-US" dirty="0"/>
          </a:p>
        </p:txBody>
      </p:sp>
    </p:spTree>
    <p:extLst>
      <p:ext uri="{BB962C8B-B14F-4D97-AF65-F5344CB8AC3E}">
        <p14:creationId xmlns:p14="http://schemas.microsoft.com/office/powerpoint/2010/main" val="181054876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71</a:t>
            </a:fld>
            <a:endParaRPr lang="en-US" dirty="0"/>
          </a:p>
        </p:txBody>
      </p:sp>
      <p:sp>
        <p:nvSpPr>
          <p:cNvPr id="3" name="Text Placeholder 2"/>
          <p:cNvSpPr>
            <a:spLocks noGrp="1"/>
          </p:cNvSpPr>
          <p:nvPr>
            <p:ph type="body" sz="quarter" idx="13"/>
          </p:nvPr>
        </p:nvSpPr>
        <p:spPr>
          <a:xfrm>
            <a:off x="377203" y="464009"/>
            <a:ext cx="8507717" cy="500047"/>
          </a:xfrm>
        </p:spPr>
        <p:txBody>
          <a:bodyPr/>
          <a:lstStyle/>
          <a:p>
            <a:r>
              <a:rPr lang="en-US" dirty="0" smtClean="0"/>
              <a:t>An Example Aircraft Program WBS with Item Types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6" name="Rectangle 5"/>
          <p:cNvSpPr/>
          <p:nvPr/>
        </p:nvSpPr>
        <p:spPr>
          <a:xfrm>
            <a:off x="3307080" y="6041092"/>
            <a:ext cx="5577840" cy="523220"/>
          </a:xfrm>
          <a:prstGeom prst="rect">
            <a:avLst/>
          </a:prstGeom>
          <a:solidFill>
            <a:srgbClr val="33CCCC"/>
          </a:solidFill>
        </p:spPr>
        <p:txBody>
          <a:bodyPr wrap="none">
            <a:spAutoFit/>
          </a:bodyPr>
          <a:lstStyle/>
          <a:p>
            <a:pPr algn="ctr"/>
            <a:r>
              <a:rPr lang="en-US" sz="2800" b="1" dirty="0">
                <a:solidFill>
                  <a:schemeClr val="bg1"/>
                </a:solidFill>
              </a:rPr>
              <a:t>Item Type Modularizes Data</a:t>
            </a:r>
          </a:p>
        </p:txBody>
      </p:sp>
      <p:sp>
        <p:nvSpPr>
          <p:cNvPr id="7" name="TextBox 6"/>
          <p:cNvSpPr txBox="1"/>
          <p:nvPr/>
        </p:nvSpPr>
        <p:spPr>
          <a:xfrm>
            <a:off x="2044589" y="1811583"/>
            <a:ext cx="2468880" cy="3693319"/>
          </a:xfrm>
          <a:prstGeom prst="rect">
            <a:avLst/>
          </a:prstGeom>
          <a:noFill/>
          <a:ln>
            <a:solidFill>
              <a:schemeClr val="tx1">
                <a:lumMod val="75000"/>
                <a:lumOff val="25000"/>
              </a:schemeClr>
            </a:solidFill>
            <a:prstDash val="dash"/>
          </a:ln>
        </p:spPr>
        <p:txBody>
          <a:bodyPr wrap="square" rtlCol="0">
            <a:spAutoFit/>
          </a:bodyPr>
          <a:lstStyle/>
          <a:p>
            <a:r>
              <a:rPr lang="en-US" dirty="0" smtClean="0">
                <a:solidFill>
                  <a:schemeClr val="tx1">
                    <a:lumMod val="75000"/>
                    <a:lumOff val="25000"/>
                  </a:schemeClr>
                </a:solidFill>
              </a:rPr>
              <a:t>1.0</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1.1.1</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1.1.1.1</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1.1.1.2</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1.1.2</a:t>
            </a:r>
            <a:endParaRPr lang="en-US" dirty="0">
              <a:solidFill>
                <a:schemeClr val="tx1">
                  <a:lumMod val="75000"/>
                  <a:lumOff val="25000"/>
                </a:schemeClr>
              </a:solidFill>
            </a:endParaRPr>
          </a:p>
          <a:p>
            <a:endParaRPr lang="en-US" dirty="0" smtClean="0">
              <a:solidFill>
                <a:schemeClr val="tx1">
                  <a:lumMod val="75000"/>
                  <a:lumOff val="25000"/>
                </a:schemeClr>
              </a:solidFill>
            </a:endParaRPr>
          </a:p>
          <a:p>
            <a:r>
              <a:rPr lang="en-US" dirty="0" smtClean="0">
                <a:solidFill>
                  <a:schemeClr val="tx1">
                    <a:lumMod val="75000"/>
                    <a:lumOff val="25000"/>
                  </a:schemeClr>
                </a:solidFill>
              </a:rPr>
              <a:t>1.1.3</a:t>
            </a:r>
            <a:endParaRPr lang="en-US" dirty="0">
              <a:solidFill>
                <a:schemeClr val="tx1">
                  <a:lumMod val="75000"/>
                  <a:lumOff val="25000"/>
                </a:schemeClr>
              </a:solidFill>
            </a:endParaRPr>
          </a:p>
        </p:txBody>
      </p:sp>
      <p:sp>
        <p:nvSpPr>
          <p:cNvPr id="8" name="Rectangle 7"/>
          <p:cNvSpPr/>
          <p:nvPr/>
        </p:nvSpPr>
        <p:spPr>
          <a:xfrm>
            <a:off x="7776228" y="1311615"/>
            <a:ext cx="1133194" cy="369332"/>
          </a:xfrm>
          <a:prstGeom prst="rect">
            <a:avLst/>
          </a:prstGeom>
        </p:spPr>
        <p:txBody>
          <a:bodyPr wrap="none">
            <a:spAutoFit/>
          </a:bodyPr>
          <a:lstStyle/>
          <a:p>
            <a:pPr algn="ctr" fontAlgn="b"/>
            <a:r>
              <a:rPr lang="en-US" b="1" dirty="0">
                <a:solidFill>
                  <a:schemeClr val="tx1">
                    <a:lumMod val="75000"/>
                    <a:lumOff val="25000"/>
                  </a:schemeClr>
                </a:solidFill>
              </a:rPr>
              <a:t>Item Type</a:t>
            </a:r>
          </a:p>
        </p:txBody>
      </p:sp>
      <p:sp>
        <p:nvSpPr>
          <p:cNvPr id="9" name="Rectangle 8"/>
          <p:cNvSpPr/>
          <p:nvPr/>
        </p:nvSpPr>
        <p:spPr>
          <a:xfrm>
            <a:off x="4904470" y="1309093"/>
            <a:ext cx="2096536" cy="369332"/>
          </a:xfrm>
          <a:prstGeom prst="rect">
            <a:avLst/>
          </a:prstGeom>
        </p:spPr>
        <p:txBody>
          <a:bodyPr wrap="none">
            <a:spAutoFit/>
          </a:bodyPr>
          <a:lstStyle/>
          <a:p>
            <a:pPr fontAlgn="b"/>
            <a:r>
              <a:rPr lang="en-US" b="1" dirty="0">
                <a:solidFill>
                  <a:schemeClr val="tx1">
                    <a:lumMod val="75000"/>
                    <a:lumOff val="25000"/>
                  </a:schemeClr>
                </a:solidFill>
              </a:rPr>
              <a:t>WBS Element Name</a:t>
            </a:r>
          </a:p>
        </p:txBody>
      </p:sp>
      <p:sp>
        <p:nvSpPr>
          <p:cNvPr id="10" name="Rectangle 9"/>
          <p:cNvSpPr/>
          <p:nvPr/>
        </p:nvSpPr>
        <p:spPr>
          <a:xfrm>
            <a:off x="2044589" y="1309093"/>
            <a:ext cx="1170513" cy="369332"/>
          </a:xfrm>
          <a:prstGeom prst="rect">
            <a:avLst/>
          </a:prstGeom>
        </p:spPr>
        <p:txBody>
          <a:bodyPr wrap="none">
            <a:spAutoFit/>
          </a:bodyPr>
          <a:lstStyle/>
          <a:p>
            <a:pPr fontAlgn="b"/>
            <a:r>
              <a:rPr lang="en-US" b="1" dirty="0">
                <a:solidFill>
                  <a:schemeClr val="tx1">
                    <a:lumMod val="75000"/>
                    <a:lumOff val="25000"/>
                  </a:schemeClr>
                </a:solidFill>
              </a:rPr>
              <a:t>WBS Code</a:t>
            </a:r>
          </a:p>
        </p:txBody>
      </p:sp>
      <p:sp>
        <p:nvSpPr>
          <p:cNvPr id="11" name="TextBox 10"/>
          <p:cNvSpPr txBox="1"/>
          <p:nvPr/>
        </p:nvSpPr>
        <p:spPr>
          <a:xfrm>
            <a:off x="4916347" y="1811582"/>
            <a:ext cx="2468880" cy="3693319"/>
          </a:xfrm>
          <a:prstGeom prst="rect">
            <a:avLst/>
          </a:prstGeom>
          <a:noFill/>
          <a:ln>
            <a:solidFill>
              <a:schemeClr val="tx1">
                <a:lumMod val="75000"/>
                <a:lumOff val="25000"/>
              </a:schemeClr>
            </a:solidFill>
            <a:prstDash val="dash"/>
          </a:ln>
        </p:spPr>
        <p:txBody>
          <a:bodyPr wrap="square" rtlCol="0">
            <a:spAutoFit/>
          </a:bodyPr>
          <a:lstStyle/>
          <a:p>
            <a:r>
              <a:rPr lang="en-US" dirty="0" smtClean="0">
                <a:solidFill>
                  <a:schemeClr val="tx1">
                    <a:lumMod val="75000"/>
                    <a:lumOff val="25000"/>
                  </a:schemeClr>
                </a:solidFill>
              </a:rPr>
              <a:t>XYZ System</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BR549 Aircraft</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Electronic Systems</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LRU Navigation</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LRU Mission</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Airframe</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Engine</a:t>
            </a:r>
            <a:endParaRPr lang="en-US" dirty="0">
              <a:solidFill>
                <a:schemeClr val="tx1">
                  <a:lumMod val="75000"/>
                  <a:lumOff val="25000"/>
                </a:schemeClr>
              </a:solidFill>
            </a:endParaRPr>
          </a:p>
        </p:txBody>
      </p:sp>
      <p:sp>
        <p:nvSpPr>
          <p:cNvPr id="12" name="TextBox 11"/>
          <p:cNvSpPr txBox="1"/>
          <p:nvPr/>
        </p:nvSpPr>
        <p:spPr>
          <a:xfrm>
            <a:off x="7788105" y="1811582"/>
            <a:ext cx="2468880" cy="3693319"/>
          </a:xfrm>
          <a:prstGeom prst="rect">
            <a:avLst/>
          </a:prstGeom>
          <a:noFill/>
          <a:ln>
            <a:solidFill>
              <a:schemeClr val="tx1">
                <a:lumMod val="75000"/>
                <a:lumOff val="25000"/>
              </a:schemeClr>
            </a:solidFill>
            <a:prstDash val="dash"/>
          </a:ln>
        </p:spPr>
        <p:txBody>
          <a:bodyPr wrap="square" rtlCol="0">
            <a:spAutoFit/>
          </a:bodyPr>
          <a:lstStyle/>
          <a:p>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AirVehicle</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Avionics</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Navigation</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ElecBox</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Airframe</a:t>
            </a:r>
            <a:endParaRPr lang="en-US" dirty="0">
              <a:solidFill>
                <a:schemeClr val="tx1">
                  <a:lumMod val="75000"/>
                  <a:lumOff val="25000"/>
                </a:schemeClr>
              </a:solidFill>
            </a:endParaRPr>
          </a:p>
          <a:p>
            <a:endParaRPr lang="en-US" dirty="0">
              <a:solidFill>
                <a:schemeClr val="tx1">
                  <a:lumMod val="75000"/>
                  <a:lumOff val="25000"/>
                </a:schemeClr>
              </a:solidFill>
            </a:endParaRPr>
          </a:p>
          <a:p>
            <a:r>
              <a:rPr lang="en-US" dirty="0" smtClean="0">
                <a:solidFill>
                  <a:schemeClr val="tx1">
                    <a:lumMod val="75000"/>
                    <a:lumOff val="25000"/>
                  </a:schemeClr>
                </a:solidFill>
              </a:rPr>
              <a:t>EngineTurbine</a:t>
            </a:r>
            <a:endParaRPr lang="en-US" dirty="0">
              <a:solidFill>
                <a:schemeClr val="tx1">
                  <a:lumMod val="75000"/>
                  <a:lumOff val="25000"/>
                </a:schemeClr>
              </a:solidFill>
            </a:endParaRPr>
          </a:p>
        </p:txBody>
      </p:sp>
      <p:sp>
        <p:nvSpPr>
          <p:cNvPr id="13" name="Rectangle 12"/>
          <p:cNvSpPr/>
          <p:nvPr/>
        </p:nvSpPr>
        <p:spPr>
          <a:xfrm>
            <a:off x="1377674" y="4011702"/>
            <a:ext cx="9546225" cy="350747"/>
          </a:xfrm>
          <a:prstGeom prst="rect">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08039" algn="l" rtl="0" fontAlgn="base">
              <a:spcBef>
                <a:spcPct val="0"/>
              </a:spcBef>
              <a:spcAft>
                <a:spcPct val="0"/>
              </a:spcAft>
              <a:defRPr kern="1200">
                <a:solidFill>
                  <a:schemeClr val="lt1"/>
                </a:solidFill>
                <a:latin typeface="+mn-lt"/>
                <a:ea typeface="+mn-ea"/>
                <a:cs typeface="+mn-cs"/>
              </a:defRPr>
            </a:lvl2pPr>
            <a:lvl3pPr marL="816079" algn="l" rtl="0" fontAlgn="base">
              <a:spcBef>
                <a:spcPct val="0"/>
              </a:spcBef>
              <a:spcAft>
                <a:spcPct val="0"/>
              </a:spcAft>
              <a:defRPr kern="1200">
                <a:solidFill>
                  <a:schemeClr val="lt1"/>
                </a:solidFill>
                <a:latin typeface="+mn-lt"/>
                <a:ea typeface="+mn-ea"/>
                <a:cs typeface="+mn-cs"/>
              </a:defRPr>
            </a:lvl3pPr>
            <a:lvl4pPr marL="1224119" algn="l" rtl="0" fontAlgn="base">
              <a:spcBef>
                <a:spcPct val="0"/>
              </a:spcBef>
              <a:spcAft>
                <a:spcPct val="0"/>
              </a:spcAft>
              <a:defRPr kern="1200">
                <a:solidFill>
                  <a:schemeClr val="lt1"/>
                </a:solidFill>
                <a:latin typeface="+mn-lt"/>
                <a:ea typeface="+mn-ea"/>
                <a:cs typeface="+mn-cs"/>
              </a:defRPr>
            </a:lvl4pPr>
            <a:lvl5pPr marL="1632159" algn="l" rtl="0" fontAlgn="base">
              <a:spcBef>
                <a:spcPct val="0"/>
              </a:spcBef>
              <a:spcAft>
                <a:spcPct val="0"/>
              </a:spcAft>
              <a:defRPr kern="1200">
                <a:solidFill>
                  <a:schemeClr val="lt1"/>
                </a:solidFill>
                <a:latin typeface="+mn-lt"/>
                <a:ea typeface="+mn-ea"/>
                <a:cs typeface="+mn-cs"/>
              </a:defRPr>
            </a:lvl5pPr>
            <a:lvl6pPr marL="2040197" algn="l" defTabSz="816079" rtl="0" eaLnBrk="1" latinLnBrk="0" hangingPunct="1">
              <a:defRPr kern="1200">
                <a:solidFill>
                  <a:schemeClr val="lt1"/>
                </a:solidFill>
                <a:latin typeface="+mn-lt"/>
                <a:ea typeface="+mn-ea"/>
                <a:cs typeface="+mn-cs"/>
              </a:defRPr>
            </a:lvl6pPr>
            <a:lvl7pPr marL="2448237" algn="l" defTabSz="816079" rtl="0" eaLnBrk="1" latinLnBrk="0" hangingPunct="1">
              <a:defRPr kern="1200">
                <a:solidFill>
                  <a:schemeClr val="lt1"/>
                </a:solidFill>
                <a:latin typeface="+mn-lt"/>
                <a:ea typeface="+mn-ea"/>
                <a:cs typeface="+mn-cs"/>
              </a:defRPr>
            </a:lvl7pPr>
            <a:lvl8pPr marL="2856277" algn="l" defTabSz="816079" rtl="0" eaLnBrk="1" latinLnBrk="0" hangingPunct="1">
              <a:defRPr kern="1200">
                <a:solidFill>
                  <a:schemeClr val="lt1"/>
                </a:solidFill>
                <a:latin typeface="+mn-lt"/>
                <a:ea typeface="+mn-ea"/>
                <a:cs typeface="+mn-cs"/>
              </a:defRPr>
            </a:lvl8pPr>
            <a:lvl9pPr marL="3264317" algn="l" defTabSz="816079" rtl="0" eaLnBrk="1" latinLnBrk="0" hangingPunct="1">
              <a:defRPr kern="1200">
                <a:solidFill>
                  <a:schemeClr val="lt1"/>
                </a:solidFill>
                <a:latin typeface="+mn-lt"/>
                <a:ea typeface="+mn-ea"/>
                <a:cs typeface="+mn-cs"/>
              </a:defRPr>
            </a:lvl9pPr>
          </a:lstStyle>
          <a:p>
            <a:pPr algn="ctr"/>
            <a:endParaRPr lang="en-US" dirty="0"/>
          </a:p>
        </p:txBody>
      </p:sp>
      <p:sp>
        <p:nvSpPr>
          <p:cNvPr id="5" name="TextBox 4"/>
          <p:cNvSpPr txBox="1"/>
          <p:nvPr/>
        </p:nvSpPr>
        <p:spPr>
          <a:xfrm>
            <a:off x="10458450" y="2854714"/>
            <a:ext cx="1362075" cy="1200329"/>
          </a:xfrm>
          <a:prstGeom prst="rect">
            <a:avLst/>
          </a:prstGeom>
          <a:noFill/>
        </p:spPr>
        <p:txBody>
          <a:bodyPr wrap="square" rtlCol="0">
            <a:spAutoFit/>
          </a:bodyPr>
          <a:lstStyle/>
          <a:p>
            <a:pPr algn="ctr"/>
            <a:r>
              <a:rPr lang="en-US" i="1" dirty="0" smtClean="0">
                <a:solidFill>
                  <a:schemeClr val="accent1">
                    <a:lumMod val="50000"/>
                  </a:schemeClr>
                </a:solidFill>
              </a:rPr>
              <a:t>Example will focus on this WBS element</a:t>
            </a:r>
            <a:endParaRPr lang="en-US" i="1" dirty="0">
              <a:solidFill>
                <a:schemeClr val="accent1">
                  <a:lumMod val="50000"/>
                </a:schemeClr>
              </a:solidFill>
            </a:endParaRPr>
          </a:p>
        </p:txBody>
      </p:sp>
    </p:spTree>
    <p:extLst>
      <p:ext uri="{BB962C8B-B14F-4D97-AF65-F5344CB8AC3E}">
        <p14:creationId xmlns:p14="http://schemas.microsoft.com/office/powerpoint/2010/main" val="76332894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4" y="4038422"/>
            <a:ext cx="10789920" cy="2611259"/>
          </a:xfrm>
          <a:prstGeom prst="rect">
            <a:avLst/>
          </a:prstGeom>
          <a:solidFill>
            <a:schemeClr val="bg1"/>
          </a:solidFill>
          <a:ln>
            <a:noFill/>
          </a:ln>
          <a:effec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604" y="1907622"/>
            <a:ext cx="10005060"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8F8C957E-D11D-442A-875E-0647976CE83B}" type="slidenum">
              <a:rPr lang="en-US" smtClean="0"/>
              <a:t>72</a:t>
            </a:fld>
            <a:endParaRPr lang="en-US" dirty="0"/>
          </a:p>
        </p:txBody>
      </p:sp>
      <p:sp>
        <p:nvSpPr>
          <p:cNvPr id="3" name="Text Placeholder 2"/>
          <p:cNvSpPr>
            <a:spLocks noGrp="1"/>
          </p:cNvSpPr>
          <p:nvPr>
            <p:ph type="body" sz="quarter" idx="13"/>
          </p:nvPr>
        </p:nvSpPr>
        <p:spPr>
          <a:xfrm>
            <a:off x="377203" y="464009"/>
            <a:ext cx="9109697" cy="500047"/>
          </a:xfrm>
        </p:spPr>
        <p:txBody>
          <a:bodyPr/>
          <a:lstStyle/>
          <a:p>
            <a:r>
              <a:rPr lang="en-US" dirty="0" smtClean="0"/>
              <a:t>Technical Vocabulary Comprised of Item Types</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TextBox 4"/>
          <p:cNvSpPr txBox="1"/>
          <p:nvPr/>
        </p:nvSpPr>
        <p:spPr>
          <a:xfrm>
            <a:off x="3143248" y="1126194"/>
            <a:ext cx="2667000" cy="307777"/>
          </a:xfrm>
          <a:prstGeom prst="rect">
            <a:avLst/>
          </a:prstGeom>
          <a:noFill/>
        </p:spPr>
        <p:txBody>
          <a:bodyPr wrap="square" rtlCol="0">
            <a:spAutoFit/>
          </a:bodyPr>
          <a:lstStyle/>
          <a:p>
            <a:pPr algn="ctr"/>
            <a:r>
              <a:rPr lang="en-US" sz="1400" b="1" dirty="0" smtClean="0"/>
              <a:t>Standard WBS</a:t>
            </a:r>
            <a:endParaRPr lang="en-US" sz="1400" b="1" dirty="0"/>
          </a:p>
        </p:txBody>
      </p:sp>
      <p:sp>
        <p:nvSpPr>
          <p:cNvPr id="6" name="TextBox 5"/>
          <p:cNvSpPr txBox="1"/>
          <p:nvPr/>
        </p:nvSpPr>
        <p:spPr>
          <a:xfrm>
            <a:off x="8977023" y="1151042"/>
            <a:ext cx="1921752" cy="307777"/>
          </a:xfrm>
          <a:prstGeom prst="rect">
            <a:avLst/>
          </a:prstGeom>
          <a:noFill/>
        </p:spPr>
        <p:txBody>
          <a:bodyPr wrap="square" rtlCol="0">
            <a:spAutoFit/>
          </a:bodyPr>
          <a:lstStyle/>
          <a:p>
            <a:pPr algn="ctr"/>
            <a:r>
              <a:rPr lang="en-US" sz="1400" b="1" dirty="0" smtClean="0"/>
              <a:t>Unique Items Types</a:t>
            </a:r>
            <a:endParaRPr lang="en-US" sz="1400" b="1" dirty="0"/>
          </a:p>
        </p:txBody>
      </p:sp>
      <p:sp>
        <p:nvSpPr>
          <p:cNvPr id="11" name="Rectangle 10"/>
          <p:cNvSpPr/>
          <p:nvPr/>
        </p:nvSpPr>
        <p:spPr>
          <a:xfrm>
            <a:off x="9995706" y="2573428"/>
            <a:ext cx="903069" cy="180684"/>
          </a:xfrm>
          <a:prstGeom prst="rect">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08039" algn="l" rtl="0" fontAlgn="base">
              <a:spcBef>
                <a:spcPct val="0"/>
              </a:spcBef>
              <a:spcAft>
                <a:spcPct val="0"/>
              </a:spcAft>
              <a:defRPr kern="1200">
                <a:solidFill>
                  <a:schemeClr val="lt1"/>
                </a:solidFill>
                <a:latin typeface="+mn-lt"/>
                <a:ea typeface="+mn-ea"/>
                <a:cs typeface="+mn-cs"/>
              </a:defRPr>
            </a:lvl2pPr>
            <a:lvl3pPr marL="816079" algn="l" rtl="0" fontAlgn="base">
              <a:spcBef>
                <a:spcPct val="0"/>
              </a:spcBef>
              <a:spcAft>
                <a:spcPct val="0"/>
              </a:spcAft>
              <a:defRPr kern="1200">
                <a:solidFill>
                  <a:schemeClr val="lt1"/>
                </a:solidFill>
                <a:latin typeface="+mn-lt"/>
                <a:ea typeface="+mn-ea"/>
                <a:cs typeface="+mn-cs"/>
              </a:defRPr>
            </a:lvl3pPr>
            <a:lvl4pPr marL="1224119" algn="l" rtl="0" fontAlgn="base">
              <a:spcBef>
                <a:spcPct val="0"/>
              </a:spcBef>
              <a:spcAft>
                <a:spcPct val="0"/>
              </a:spcAft>
              <a:defRPr kern="1200">
                <a:solidFill>
                  <a:schemeClr val="lt1"/>
                </a:solidFill>
                <a:latin typeface="+mn-lt"/>
                <a:ea typeface="+mn-ea"/>
                <a:cs typeface="+mn-cs"/>
              </a:defRPr>
            </a:lvl4pPr>
            <a:lvl5pPr marL="1632159" algn="l" rtl="0" fontAlgn="base">
              <a:spcBef>
                <a:spcPct val="0"/>
              </a:spcBef>
              <a:spcAft>
                <a:spcPct val="0"/>
              </a:spcAft>
              <a:defRPr kern="1200">
                <a:solidFill>
                  <a:schemeClr val="lt1"/>
                </a:solidFill>
                <a:latin typeface="+mn-lt"/>
                <a:ea typeface="+mn-ea"/>
                <a:cs typeface="+mn-cs"/>
              </a:defRPr>
            </a:lvl5pPr>
            <a:lvl6pPr marL="2040197" algn="l" defTabSz="816079" rtl="0" eaLnBrk="1" latinLnBrk="0" hangingPunct="1">
              <a:defRPr kern="1200">
                <a:solidFill>
                  <a:schemeClr val="lt1"/>
                </a:solidFill>
                <a:latin typeface="+mn-lt"/>
                <a:ea typeface="+mn-ea"/>
                <a:cs typeface="+mn-cs"/>
              </a:defRPr>
            </a:lvl6pPr>
            <a:lvl7pPr marL="2448237" algn="l" defTabSz="816079" rtl="0" eaLnBrk="1" latinLnBrk="0" hangingPunct="1">
              <a:defRPr kern="1200">
                <a:solidFill>
                  <a:schemeClr val="lt1"/>
                </a:solidFill>
                <a:latin typeface="+mn-lt"/>
                <a:ea typeface="+mn-ea"/>
                <a:cs typeface="+mn-cs"/>
              </a:defRPr>
            </a:lvl7pPr>
            <a:lvl8pPr marL="2856277" algn="l" defTabSz="816079" rtl="0" eaLnBrk="1" latinLnBrk="0" hangingPunct="1">
              <a:defRPr kern="1200">
                <a:solidFill>
                  <a:schemeClr val="lt1"/>
                </a:solidFill>
                <a:latin typeface="+mn-lt"/>
                <a:ea typeface="+mn-ea"/>
                <a:cs typeface="+mn-cs"/>
              </a:defRPr>
            </a:lvl8pPr>
            <a:lvl9pPr marL="3264317" algn="l" defTabSz="816079" rtl="0" eaLnBrk="1" latinLnBrk="0" hangingPunct="1">
              <a:defRPr kern="1200">
                <a:solidFill>
                  <a:schemeClr val="lt1"/>
                </a:solidFill>
                <a:latin typeface="+mn-lt"/>
                <a:ea typeface="+mn-ea"/>
                <a:cs typeface="+mn-cs"/>
              </a:defRPr>
            </a:lvl9pPr>
          </a:lstStyle>
          <a:p>
            <a:pPr algn="ctr"/>
            <a:endParaRPr lang="en-US" dirty="0"/>
          </a:p>
        </p:txBody>
      </p:sp>
      <p:cxnSp>
        <p:nvCxnSpPr>
          <p:cNvPr id="13" name="Straight Arrow Connector 12"/>
          <p:cNvCxnSpPr/>
          <p:nvPr/>
        </p:nvCxnSpPr>
        <p:spPr>
          <a:xfrm>
            <a:off x="857250" y="3695700"/>
            <a:ext cx="0" cy="457200"/>
          </a:xfrm>
          <a:prstGeom prst="straightConnector1">
            <a:avLst/>
          </a:prstGeom>
          <a:ln w="158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33104" y="1124704"/>
            <a:ext cx="2667000" cy="307777"/>
          </a:xfrm>
          <a:prstGeom prst="rect">
            <a:avLst/>
          </a:prstGeom>
          <a:noFill/>
        </p:spPr>
        <p:txBody>
          <a:bodyPr wrap="square" rtlCol="0">
            <a:spAutoFit/>
          </a:bodyPr>
          <a:lstStyle/>
          <a:p>
            <a:pPr algn="ctr"/>
            <a:r>
              <a:rPr lang="en-US" sz="1400" b="1" dirty="0" smtClean="0"/>
              <a:t>Program WBS</a:t>
            </a:r>
            <a:endParaRPr lang="en-US" sz="1400" b="1" dirty="0"/>
          </a:p>
        </p:txBody>
      </p:sp>
      <p:sp>
        <p:nvSpPr>
          <p:cNvPr id="21" name="Left Brace 20"/>
          <p:cNvSpPr/>
          <p:nvPr/>
        </p:nvSpPr>
        <p:spPr>
          <a:xfrm rot="5400000">
            <a:off x="4348160" y="322379"/>
            <a:ext cx="257176" cy="2667000"/>
          </a:xfrm>
          <a:prstGeom prst="leftBrace">
            <a:avLst>
              <a:gd name="adj1" fmla="val 71296"/>
              <a:gd name="adj2" fmla="val 50000"/>
            </a:avLst>
          </a:prstGeom>
          <a:ln w="28575">
            <a:solidFill>
              <a:srgbClr val="6279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Left Brace 24"/>
          <p:cNvSpPr/>
          <p:nvPr/>
        </p:nvSpPr>
        <p:spPr>
          <a:xfrm rot="5400000">
            <a:off x="9793367" y="631434"/>
            <a:ext cx="257176" cy="2048890"/>
          </a:xfrm>
          <a:prstGeom prst="leftBrace">
            <a:avLst>
              <a:gd name="adj1" fmla="val 71296"/>
              <a:gd name="adj2" fmla="val 50000"/>
            </a:avLst>
          </a:prstGeom>
          <a:ln w="28575">
            <a:solidFill>
              <a:srgbClr val="6279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Left Brace 25"/>
          <p:cNvSpPr/>
          <p:nvPr/>
        </p:nvSpPr>
        <p:spPr>
          <a:xfrm rot="5400000">
            <a:off x="1942436" y="599557"/>
            <a:ext cx="257176" cy="2112644"/>
          </a:xfrm>
          <a:prstGeom prst="leftBrace">
            <a:avLst>
              <a:gd name="adj1" fmla="val 71296"/>
              <a:gd name="adj2" fmla="val 50000"/>
            </a:avLst>
          </a:prstGeom>
          <a:ln w="28575">
            <a:solidFill>
              <a:srgbClr val="6279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Left Brace 18"/>
          <p:cNvSpPr/>
          <p:nvPr/>
        </p:nvSpPr>
        <p:spPr>
          <a:xfrm rot="5400000">
            <a:off x="7227369" y="146130"/>
            <a:ext cx="257176" cy="3019498"/>
          </a:xfrm>
          <a:prstGeom prst="leftBrace">
            <a:avLst>
              <a:gd name="adj1" fmla="val 71296"/>
              <a:gd name="adj2" fmla="val 50000"/>
            </a:avLst>
          </a:prstGeom>
          <a:ln w="28575">
            <a:solidFill>
              <a:srgbClr val="62799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TextBox 19"/>
          <p:cNvSpPr txBox="1"/>
          <p:nvPr/>
        </p:nvSpPr>
        <p:spPr>
          <a:xfrm>
            <a:off x="6395081" y="1124703"/>
            <a:ext cx="1921752" cy="307777"/>
          </a:xfrm>
          <a:prstGeom prst="rect">
            <a:avLst/>
          </a:prstGeom>
          <a:noFill/>
        </p:spPr>
        <p:txBody>
          <a:bodyPr wrap="square" rtlCol="0">
            <a:spAutoFit/>
          </a:bodyPr>
          <a:lstStyle/>
          <a:p>
            <a:pPr algn="ctr"/>
            <a:r>
              <a:rPr lang="en-US" sz="1400" b="1" dirty="0" smtClean="0"/>
              <a:t>Common Subtypes</a:t>
            </a:r>
            <a:endParaRPr lang="en-US" sz="1400" b="1" dirty="0"/>
          </a:p>
        </p:txBody>
      </p:sp>
      <p:cxnSp>
        <p:nvCxnSpPr>
          <p:cNvPr id="1032" name="Elbow Connector 1031"/>
          <p:cNvCxnSpPr>
            <a:stCxn id="11" idx="2"/>
          </p:cNvCxnSpPr>
          <p:nvPr/>
        </p:nvCxnSpPr>
        <p:spPr>
          <a:xfrm rot="5400000">
            <a:off x="5181452" y="-1570089"/>
            <a:ext cx="941588" cy="9589991"/>
          </a:xfrm>
          <a:prstGeom prst="bentConnector2">
            <a:avLst/>
          </a:prstGeom>
          <a:ln w="12700">
            <a:solidFill>
              <a:srgbClr val="627998"/>
            </a:solidFill>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19461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4" y="4038422"/>
            <a:ext cx="10789920" cy="2611259"/>
          </a:xfrm>
          <a:prstGeom prst="rect">
            <a:avLst/>
          </a:prstGeom>
          <a:solidFill>
            <a:schemeClr val="bg1"/>
          </a:solidFill>
          <a:ln>
            <a:noFill/>
          </a:ln>
          <a:effectLst/>
        </p:spPr>
      </p:pic>
      <p:sp>
        <p:nvSpPr>
          <p:cNvPr id="2" name="Slide Number Placeholder 1"/>
          <p:cNvSpPr>
            <a:spLocks noGrp="1"/>
          </p:cNvSpPr>
          <p:nvPr>
            <p:ph type="sldNum" sz="quarter" idx="12"/>
          </p:nvPr>
        </p:nvSpPr>
        <p:spPr/>
        <p:txBody>
          <a:bodyPr/>
          <a:lstStyle/>
          <a:p>
            <a:fld id="{8F8C957E-D11D-442A-875E-0647976CE83B}" type="slidenum">
              <a:rPr lang="en-US" smtClean="0"/>
              <a:t>73</a:t>
            </a:fld>
            <a:endParaRPr lang="en-US" dirty="0"/>
          </a:p>
        </p:txBody>
      </p:sp>
      <p:sp>
        <p:nvSpPr>
          <p:cNvPr id="3" name="Text Placeholder 2"/>
          <p:cNvSpPr>
            <a:spLocks noGrp="1"/>
          </p:cNvSpPr>
          <p:nvPr>
            <p:ph type="body" sz="quarter" idx="13"/>
          </p:nvPr>
        </p:nvSpPr>
        <p:spPr>
          <a:xfrm>
            <a:off x="377203" y="464009"/>
            <a:ext cx="7604747" cy="500047"/>
          </a:xfrm>
        </p:spPr>
        <p:txBody>
          <a:bodyPr/>
          <a:lstStyle/>
          <a:p>
            <a:r>
              <a:rPr lang="en-US" dirty="0" smtClean="0"/>
              <a:t>CWIPT’s Use of the Technical Vocabulary</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TextBox 4"/>
          <p:cNvSpPr txBox="1"/>
          <p:nvPr/>
        </p:nvSpPr>
        <p:spPr>
          <a:xfrm>
            <a:off x="745417" y="2739440"/>
            <a:ext cx="2667000" cy="1015663"/>
          </a:xfrm>
          <a:prstGeom prst="rect">
            <a:avLst/>
          </a:prstGeom>
          <a:noFill/>
        </p:spPr>
        <p:txBody>
          <a:bodyPr wrap="square" rtlCol="0">
            <a:spAutoFit/>
          </a:bodyPr>
          <a:lstStyle/>
          <a:p>
            <a:pPr algn="ctr"/>
            <a:r>
              <a:rPr lang="en-US" sz="2000" b="1" dirty="0" smtClean="0"/>
              <a:t>CWIPT Uses Tech Vocabulary to Tailor each Co-Plan</a:t>
            </a:r>
            <a:endParaRPr lang="en-US" sz="2000" b="1" dirty="0"/>
          </a:p>
        </p:txBody>
      </p:sp>
      <p:cxnSp>
        <p:nvCxnSpPr>
          <p:cNvPr id="15" name="Straight Connector 14"/>
          <p:cNvCxnSpPr>
            <a:stCxn id="16" idx="2"/>
            <a:endCxn id="17" idx="0"/>
          </p:cNvCxnSpPr>
          <p:nvPr/>
        </p:nvCxnSpPr>
        <p:spPr>
          <a:xfrm flipH="1">
            <a:off x="5538517" y="2754606"/>
            <a:ext cx="274996" cy="984724"/>
          </a:xfrm>
          <a:prstGeom prst="line">
            <a:avLst/>
          </a:prstGeom>
          <a:ln w="15875">
            <a:solidFill>
              <a:srgbClr val="627998"/>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002522" y="1277278"/>
            <a:ext cx="1621982" cy="1477328"/>
          </a:xfrm>
          <a:prstGeom prst="rect">
            <a:avLst/>
          </a:prstGeom>
          <a:noFill/>
          <a:ln>
            <a:solidFill>
              <a:srgbClr val="627998"/>
            </a:solidFill>
          </a:ln>
        </p:spPr>
        <p:txBody>
          <a:bodyPr wrap="square" rtlCol="0">
            <a:spAutoFit/>
          </a:bodyPr>
          <a:lstStyle/>
          <a:p>
            <a:pPr algn="ctr"/>
            <a:r>
              <a:rPr lang="en-US" dirty="0" smtClean="0"/>
              <a:t>Is this a typically Contractor determined value?</a:t>
            </a:r>
            <a:endParaRPr lang="en-US" dirty="0"/>
          </a:p>
        </p:txBody>
      </p:sp>
      <p:sp>
        <p:nvSpPr>
          <p:cNvPr id="17" name="Rounded Rectangle 16"/>
          <p:cNvSpPr/>
          <p:nvPr/>
        </p:nvSpPr>
        <p:spPr>
          <a:xfrm>
            <a:off x="5172757" y="3739330"/>
            <a:ext cx="731520" cy="3017520"/>
          </a:xfrm>
          <a:prstGeom prst="roundRect">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419600" y="3739330"/>
            <a:ext cx="717107" cy="3017520"/>
          </a:xfrm>
          <a:prstGeom prst="roundRect">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3629446" y="1277278"/>
            <a:ext cx="1208703" cy="1200329"/>
          </a:xfrm>
          <a:prstGeom prst="rect">
            <a:avLst/>
          </a:prstGeom>
          <a:noFill/>
          <a:ln>
            <a:solidFill>
              <a:srgbClr val="627998"/>
            </a:solidFill>
          </a:ln>
        </p:spPr>
        <p:txBody>
          <a:bodyPr wrap="square" rtlCol="0">
            <a:spAutoFit/>
          </a:bodyPr>
          <a:lstStyle/>
          <a:p>
            <a:pPr algn="ctr"/>
            <a:r>
              <a:rPr lang="en-US" dirty="0" smtClean="0"/>
              <a:t>Is this needed for this Phase?</a:t>
            </a:r>
            <a:endParaRPr lang="en-US" dirty="0"/>
          </a:p>
        </p:txBody>
      </p:sp>
      <p:sp>
        <p:nvSpPr>
          <p:cNvPr id="20" name="Rounded Rectangle 19"/>
          <p:cNvSpPr/>
          <p:nvPr/>
        </p:nvSpPr>
        <p:spPr>
          <a:xfrm>
            <a:off x="5934328" y="3739330"/>
            <a:ext cx="1367141" cy="3017520"/>
          </a:xfrm>
          <a:prstGeom prst="roundRect">
            <a:avLst>
              <a:gd name="adj" fmla="val 7610"/>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788877" y="1277278"/>
            <a:ext cx="1295400" cy="1754326"/>
          </a:xfrm>
          <a:prstGeom prst="rect">
            <a:avLst/>
          </a:prstGeom>
          <a:noFill/>
          <a:ln>
            <a:solidFill>
              <a:srgbClr val="627998"/>
            </a:solidFill>
          </a:ln>
        </p:spPr>
        <p:txBody>
          <a:bodyPr wrap="square" rtlCol="0">
            <a:spAutoFit/>
          </a:bodyPr>
          <a:lstStyle/>
          <a:p>
            <a:pPr algn="ctr"/>
            <a:r>
              <a:rPr lang="en-US" dirty="0" smtClean="0"/>
              <a:t>Will this value be available at the submission event?</a:t>
            </a:r>
            <a:endParaRPr lang="en-US" dirty="0"/>
          </a:p>
        </p:txBody>
      </p:sp>
      <p:sp>
        <p:nvSpPr>
          <p:cNvPr id="22" name="TextBox 21"/>
          <p:cNvSpPr txBox="1"/>
          <p:nvPr/>
        </p:nvSpPr>
        <p:spPr>
          <a:xfrm>
            <a:off x="8248650" y="1277277"/>
            <a:ext cx="2803663" cy="2108189"/>
          </a:xfrm>
          <a:prstGeom prst="rect">
            <a:avLst/>
          </a:prstGeom>
          <a:noFill/>
          <a:ln>
            <a:solidFill>
              <a:srgbClr val="627998"/>
            </a:solidFill>
          </a:ln>
        </p:spPr>
        <p:txBody>
          <a:bodyPr wrap="square" rtlCol="0">
            <a:noAutofit/>
          </a:bodyPr>
          <a:lstStyle/>
          <a:p>
            <a:pPr algn="ctr"/>
            <a:r>
              <a:rPr lang="en-US" dirty="0" smtClean="0"/>
              <a:t>Is this value available from another source?</a:t>
            </a:r>
            <a:endParaRPr lang="en-US" dirty="0"/>
          </a:p>
        </p:txBody>
      </p:sp>
      <p:cxnSp>
        <p:nvCxnSpPr>
          <p:cNvPr id="23" name="Straight Connector 22"/>
          <p:cNvCxnSpPr>
            <a:stCxn id="19" idx="2"/>
            <a:endCxn id="18" idx="0"/>
          </p:cNvCxnSpPr>
          <p:nvPr/>
        </p:nvCxnSpPr>
        <p:spPr>
          <a:xfrm>
            <a:off x="4233798" y="2477607"/>
            <a:ext cx="544356" cy="1261723"/>
          </a:xfrm>
          <a:prstGeom prst="line">
            <a:avLst/>
          </a:prstGeom>
          <a:ln w="15875">
            <a:solidFill>
              <a:srgbClr val="62799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21" idx="2"/>
            <a:endCxn id="20" idx="0"/>
          </p:cNvCxnSpPr>
          <p:nvPr/>
        </p:nvCxnSpPr>
        <p:spPr>
          <a:xfrm flipH="1">
            <a:off x="6617899" y="3031604"/>
            <a:ext cx="818678" cy="707726"/>
          </a:xfrm>
          <a:prstGeom prst="line">
            <a:avLst/>
          </a:prstGeom>
          <a:ln w="15875">
            <a:solidFill>
              <a:srgbClr val="627998"/>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rotWithShape="1">
          <a:blip r:embed="rId3"/>
          <a:srcRect r="13551"/>
          <a:stretch/>
        </p:blipFill>
        <p:spPr>
          <a:xfrm>
            <a:off x="8622413" y="1877442"/>
            <a:ext cx="2056135" cy="1498074"/>
          </a:xfrm>
          <a:prstGeom prst="rect">
            <a:avLst/>
          </a:prstGeom>
          <a:ln>
            <a:solidFill>
              <a:schemeClr val="accent1"/>
            </a:solidFill>
          </a:ln>
        </p:spPr>
      </p:pic>
      <p:pic>
        <p:nvPicPr>
          <p:cNvPr id="6" name="Picture 5"/>
          <p:cNvPicPr>
            <a:picLocks noChangeAspect="1"/>
          </p:cNvPicPr>
          <p:nvPr/>
        </p:nvPicPr>
        <p:blipFill>
          <a:blip r:embed="rId4"/>
          <a:stretch>
            <a:fillRect/>
          </a:stretch>
        </p:blipFill>
        <p:spPr>
          <a:xfrm>
            <a:off x="1109785" y="932988"/>
            <a:ext cx="1937681" cy="1888907"/>
          </a:xfrm>
          <a:prstGeom prst="rect">
            <a:avLst/>
          </a:prstGeom>
        </p:spPr>
      </p:pic>
      <p:sp>
        <p:nvSpPr>
          <p:cNvPr id="7" name="TextBox 6"/>
          <p:cNvSpPr txBox="1"/>
          <p:nvPr/>
        </p:nvSpPr>
        <p:spPr>
          <a:xfrm>
            <a:off x="1523999" y="1166127"/>
            <a:ext cx="492369" cy="338554"/>
          </a:xfrm>
          <a:prstGeom prst="rect">
            <a:avLst/>
          </a:prstGeom>
          <a:noFill/>
        </p:spPr>
        <p:txBody>
          <a:bodyPr wrap="square" rtlCol="0">
            <a:spAutoFit/>
          </a:bodyPr>
          <a:lstStyle/>
          <a:p>
            <a:pPr algn="ctr"/>
            <a:r>
              <a:rPr lang="en-US" sz="800" b="1" dirty="0" smtClean="0">
                <a:solidFill>
                  <a:schemeClr val="bg1"/>
                </a:solidFill>
              </a:rPr>
              <a:t>PO Office</a:t>
            </a:r>
            <a:endParaRPr lang="en-US" sz="800" b="1" dirty="0">
              <a:solidFill>
                <a:schemeClr val="bg1"/>
              </a:solidFill>
            </a:endParaRPr>
          </a:p>
        </p:txBody>
      </p:sp>
      <p:sp>
        <p:nvSpPr>
          <p:cNvPr id="27" name="TextBox 26"/>
          <p:cNvSpPr txBox="1"/>
          <p:nvPr/>
        </p:nvSpPr>
        <p:spPr>
          <a:xfrm>
            <a:off x="1994551" y="1108000"/>
            <a:ext cx="492369" cy="338554"/>
          </a:xfrm>
          <a:prstGeom prst="rect">
            <a:avLst/>
          </a:prstGeom>
          <a:noFill/>
        </p:spPr>
        <p:txBody>
          <a:bodyPr wrap="square" rtlCol="0">
            <a:spAutoFit/>
          </a:bodyPr>
          <a:lstStyle/>
          <a:p>
            <a:pPr algn="ctr"/>
            <a:r>
              <a:rPr lang="en-US" sz="800" b="1" dirty="0" smtClean="0">
                <a:solidFill>
                  <a:schemeClr val="bg1"/>
                </a:solidFill>
              </a:rPr>
              <a:t>OSD CAPE</a:t>
            </a:r>
            <a:endParaRPr lang="en-US" sz="800" b="1" dirty="0">
              <a:solidFill>
                <a:schemeClr val="bg1"/>
              </a:solidFill>
            </a:endParaRPr>
          </a:p>
        </p:txBody>
      </p:sp>
      <p:sp>
        <p:nvSpPr>
          <p:cNvPr id="28" name="TextBox 27"/>
          <p:cNvSpPr txBox="1"/>
          <p:nvPr/>
        </p:nvSpPr>
        <p:spPr>
          <a:xfrm>
            <a:off x="2430173" y="1419556"/>
            <a:ext cx="492369" cy="338554"/>
          </a:xfrm>
          <a:prstGeom prst="rect">
            <a:avLst/>
          </a:prstGeom>
          <a:noFill/>
        </p:spPr>
        <p:txBody>
          <a:bodyPr wrap="square" rtlCol="0">
            <a:spAutoFit/>
          </a:bodyPr>
          <a:lstStyle/>
          <a:p>
            <a:pPr algn="ctr"/>
            <a:r>
              <a:rPr lang="en-US" sz="800" b="1" dirty="0" smtClean="0">
                <a:solidFill>
                  <a:schemeClr val="bg1"/>
                </a:solidFill>
              </a:rPr>
              <a:t>Service Cost</a:t>
            </a:r>
            <a:endParaRPr lang="en-US" sz="800" b="1" dirty="0">
              <a:solidFill>
                <a:schemeClr val="bg1"/>
              </a:solidFill>
            </a:endParaRPr>
          </a:p>
        </p:txBody>
      </p:sp>
      <p:sp>
        <p:nvSpPr>
          <p:cNvPr id="29" name="TextBox 28"/>
          <p:cNvSpPr txBox="1"/>
          <p:nvPr/>
        </p:nvSpPr>
        <p:spPr>
          <a:xfrm>
            <a:off x="2484419" y="1895818"/>
            <a:ext cx="492369" cy="338554"/>
          </a:xfrm>
          <a:prstGeom prst="rect">
            <a:avLst/>
          </a:prstGeom>
          <a:noFill/>
        </p:spPr>
        <p:txBody>
          <a:bodyPr wrap="square" rtlCol="0">
            <a:spAutoFit/>
          </a:bodyPr>
          <a:lstStyle/>
          <a:p>
            <a:pPr algn="ctr"/>
            <a:r>
              <a:rPr lang="en-US" sz="800" b="1" dirty="0" smtClean="0">
                <a:solidFill>
                  <a:schemeClr val="bg1"/>
                </a:solidFill>
              </a:rPr>
              <a:t>Service EV</a:t>
            </a:r>
            <a:endParaRPr lang="en-US" sz="800" b="1" dirty="0">
              <a:solidFill>
                <a:schemeClr val="bg1"/>
              </a:solidFill>
            </a:endParaRPr>
          </a:p>
        </p:txBody>
      </p:sp>
      <p:sp>
        <p:nvSpPr>
          <p:cNvPr id="30" name="TextBox 29"/>
          <p:cNvSpPr txBox="1"/>
          <p:nvPr/>
        </p:nvSpPr>
        <p:spPr>
          <a:xfrm>
            <a:off x="2170503" y="2359556"/>
            <a:ext cx="492369" cy="215444"/>
          </a:xfrm>
          <a:prstGeom prst="rect">
            <a:avLst/>
          </a:prstGeom>
          <a:noFill/>
        </p:spPr>
        <p:txBody>
          <a:bodyPr wrap="square" rtlCol="0">
            <a:spAutoFit/>
          </a:bodyPr>
          <a:lstStyle/>
          <a:p>
            <a:pPr algn="ctr"/>
            <a:r>
              <a:rPr lang="en-US" sz="800" b="1" dirty="0" smtClean="0">
                <a:solidFill>
                  <a:schemeClr val="bg1"/>
                </a:solidFill>
              </a:rPr>
              <a:t>DCARC</a:t>
            </a:r>
            <a:endParaRPr lang="en-US" sz="800" b="1" dirty="0">
              <a:solidFill>
                <a:schemeClr val="bg1"/>
              </a:solidFill>
            </a:endParaRPr>
          </a:p>
        </p:txBody>
      </p:sp>
      <p:sp>
        <p:nvSpPr>
          <p:cNvPr id="31" name="TextBox 30"/>
          <p:cNvSpPr txBox="1"/>
          <p:nvPr/>
        </p:nvSpPr>
        <p:spPr>
          <a:xfrm>
            <a:off x="1662158" y="2390738"/>
            <a:ext cx="492369" cy="215444"/>
          </a:xfrm>
          <a:prstGeom prst="rect">
            <a:avLst/>
          </a:prstGeom>
          <a:noFill/>
        </p:spPr>
        <p:txBody>
          <a:bodyPr wrap="square" rtlCol="0">
            <a:spAutoFit/>
          </a:bodyPr>
          <a:lstStyle/>
          <a:p>
            <a:pPr algn="ctr"/>
            <a:r>
              <a:rPr lang="en-US" sz="800" b="1" dirty="0" smtClean="0">
                <a:solidFill>
                  <a:schemeClr val="bg1"/>
                </a:solidFill>
              </a:rPr>
              <a:t>L&amp;MR</a:t>
            </a:r>
            <a:endParaRPr lang="en-US" sz="800" b="1" dirty="0">
              <a:solidFill>
                <a:schemeClr val="bg1"/>
              </a:solidFill>
            </a:endParaRPr>
          </a:p>
        </p:txBody>
      </p:sp>
      <p:sp>
        <p:nvSpPr>
          <p:cNvPr id="32" name="TextBox 31"/>
          <p:cNvSpPr txBox="1"/>
          <p:nvPr/>
        </p:nvSpPr>
        <p:spPr>
          <a:xfrm>
            <a:off x="1298741" y="2091093"/>
            <a:ext cx="492369" cy="215444"/>
          </a:xfrm>
          <a:prstGeom prst="rect">
            <a:avLst/>
          </a:prstGeom>
          <a:noFill/>
        </p:spPr>
        <p:txBody>
          <a:bodyPr wrap="square" rtlCol="0">
            <a:spAutoFit/>
          </a:bodyPr>
          <a:lstStyle/>
          <a:p>
            <a:pPr algn="ctr"/>
            <a:r>
              <a:rPr lang="en-US" sz="800" b="1" dirty="0" smtClean="0">
                <a:solidFill>
                  <a:schemeClr val="bg1"/>
                </a:solidFill>
              </a:rPr>
              <a:t>PARCA</a:t>
            </a:r>
            <a:endParaRPr lang="en-US" sz="800" b="1" dirty="0">
              <a:solidFill>
                <a:schemeClr val="bg1"/>
              </a:solidFill>
            </a:endParaRPr>
          </a:p>
        </p:txBody>
      </p:sp>
      <p:sp>
        <p:nvSpPr>
          <p:cNvPr id="33" name="TextBox 32"/>
          <p:cNvSpPr txBox="1"/>
          <p:nvPr/>
        </p:nvSpPr>
        <p:spPr>
          <a:xfrm>
            <a:off x="1188130" y="1645527"/>
            <a:ext cx="563902" cy="215444"/>
          </a:xfrm>
          <a:prstGeom prst="rect">
            <a:avLst/>
          </a:prstGeom>
          <a:noFill/>
        </p:spPr>
        <p:txBody>
          <a:bodyPr wrap="square" rtlCol="0">
            <a:spAutoFit/>
          </a:bodyPr>
          <a:lstStyle/>
          <a:p>
            <a:pPr algn="ctr"/>
            <a:r>
              <a:rPr lang="en-US" sz="800" b="1" dirty="0" smtClean="0">
                <a:solidFill>
                  <a:schemeClr val="bg1"/>
                </a:solidFill>
              </a:rPr>
              <a:t>SYSCOM</a:t>
            </a:r>
            <a:endParaRPr lang="en-US" sz="800" b="1" dirty="0">
              <a:solidFill>
                <a:schemeClr val="bg1"/>
              </a:solidFill>
            </a:endParaRPr>
          </a:p>
        </p:txBody>
      </p:sp>
      <p:sp>
        <p:nvSpPr>
          <p:cNvPr id="35" name="TextBox 34"/>
          <p:cNvSpPr txBox="1"/>
          <p:nvPr/>
        </p:nvSpPr>
        <p:spPr>
          <a:xfrm>
            <a:off x="1784652" y="1777659"/>
            <a:ext cx="612901" cy="276999"/>
          </a:xfrm>
          <a:prstGeom prst="rect">
            <a:avLst/>
          </a:prstGeom>
          <a:noFill/>
        </p:spPr>
        <p:txBody>
          <a:bodyPr wrap="square" rtlCol="0">
            <a:spAutoFit/>
          </a:bodyPr>
          <a:lstStyle/>
          <a:p>
            <a:pPr algn="ctr"/>
            <a:r>
              <a:rPr lang="en-US" sz="1200" b="1" dirty="0" smtClean="0">
                <a:solidFill>
                  <a:schemeClr val="bg1"/>
                </a:solidFill>
              </a:rPr>
              <a:t>CWIPT</a:t>
            </a:r>
            <a:endParaRPr lang="en-US" sz="1200" b="1" dirty="0">
              <a:solidFill>
                <a:schemeClr val="bg1"/>
              </a:solidFill>
            </a:endParaRPr>
          </a:p>
        </p:txBody>
      </p:sp>
    </p:spTree>
    <p:extLst>
      <p:ext uri="{BB962C8B-B14F-4D97-AF65-F5344CB8AC3E}">
        <p14:creationId xmlns:p14="http://schemas.microsoft.com/office/powerpoint/2010/main" val="31620520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74</a:t>
            </a:fld>
            <a:endParaRPr lang="en-US" dirty="0"/>
          </a:p>
        </p:txBody>
      </p:sp>
      <p:sp>
        <p:nvSpPr>
          <p:cNvPr id="3" name="Text Placeholder 2"/>
          <p:cNvSpPr>
            <a:spLocks noGrp="1"/>
          </p:cNvSpPr>
          <p:nvPr>
            <p:ph type="body" sz="quarter" idx="13"/>
          </p:nvPr>
        </p:nvSpPr>
        <p:spPr/>
        <p:txBody>
          <a:bodyPr/>
          <a:lstStyle/>
          <a:p>
            <a:r>
              <a:rPr lang="en-US" dirty="0" smtClean="0"/>
              <a:t>Example CARDs and TDRs in EMD</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pic>
        <p:nvPicPr>
          <p:cNvPr id="5" name="Picture 4"/>
          <p:cNvPicPr>
            <a:picLocks noChangeAspect="1"/>
          </p:cNvPicPr>
          <p:nvPr/>
        </p:nvPicPr>
        <p:blipFill>
          <a:blip r:embed="rId2"/>
          <a:stretch>
            <a:fillRect/>
          </a:stretch>
        </p:blipFill>
        <p:spPr>
          <a:xfrm>
            <a:off x="1552413" y="964597"/>
            <a:ext cx="8919221" cy="1420491"/>
          </a:xfrm>
          <a:prstGeom prst="rect">
            <a:avLst/>
          </a:prstGeom>
        </p:spPr>
      </p:pic>
      <p:sp>
        <p:nvSpPr>
          <p:cNvPr id="6" name="Rectangle 5"/>
          <p:cNvSpPr/>
          <p:nvPr/>
        </p:nvSpPr>
        <p:spPr>
          <a:xfrm>
            <a:off x="1867954" y="5987031"/>
            <a:ext cx="8493414" cy="646331"/>
          </a:xfrm>
          <a:prstGeom prst="rect">
            <a:avLst/>
          </a:prstGeom>
          <a:solidFill>
            <a:srgbClr val="33CCCC"/>
          </a:solidFill>
        </p:spPr>
        <p:txBody>
          <a:bodyPr wrap="square">
            <a:spAutoFit/>
          </a:bodyPr>
          <a:lstStyle/>
          <a:p>
            <a:pPr algn="ctr"/>
            <a:r>
              <a:rPr lang="en-US" b="1" dirty="0">
                <a:solidFill>
                  <a:schemeClr val="bg1"/>
                </a:solidFill>
              </a:rPr>
              <a:t>In This Example, EMD’s Time Span Envelopes Three TDR Submissions by the Contractor and Multiple CARD Submissions by the PM</a:t>
            </a:r>
          </a:p>
        </p:txBody>
      </p:sp>
      <p:sp>
        <p:nvSpPr>
          <p:cNvPr id="7" name="Oval 6"/>
          <p:cNvSpPr/>
          <p:nvPr/>
        </p:nvSpPr>
        <p:spPr>
          <a:xfrm>
            <a:off x="4889240" y="1138134"/>
            <a:ext cx="1828800" cy="140633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Snip Single Corner Rectangle 49"/>
          <p:cNvSpPr/>
          <p:nvPr/>
        </p:nvSpPr>
        <p:spPr>
          <a:xfrm>
            <a:off x="3311886" y="2496078"/>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nip Single Corner Rectangle 51"/>
          <p:cNvSpPr/>
          <p:nvPr/>
        </p:nvSpPr>
        <p:spPr>
          <a:xfrm>
            <a:off x="2563541" y="2496078"/>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Snip Single Corner Rectangle 53"/>
          <p:cNvSpPr/>
          <p:nvPr/>
        </p:nvSpPr>
        <p:spPr>
          <a:xfrm>
            <a:off x="1818993" y="2496078"/>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Snip Single Corner Rectangle 55"/>
          <p:cNvSpPr/>
          <p:nvPr/>
        </p:nvSpPr>
        <p:spPr>
          <a:xfrm>
            <a:off x="5560644" y="2493289"/>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nip Single Corner Rectangle 57"/>
          <p:cNvSpPr/>
          <p:nvPr/>
        </p:nvSpPr>
        <p:spPr>
          <a:xfrm>
            <a:off x="4812299" y="2493289"/>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Snip Single Corner Rectangle 59"/>
          <p:cNvSpPr/>
          <p:nvPr/>
        </p:nvSpPr>
        <p:spPr>
          <a:xfrm>
            <a:off x="4067751" y="2493289"/>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nip Single Corner Rectangle 61"/>
          <p:cNvSpPr/>
          <p:nvPr/>
        </p:nvSpPr>
        <p:spPr>
          <a:xfrm>
            <a:off x="7790742" y="2493377"/>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Snip Single Corner Rectangle 63"/>
          <p:cNvSpPr/>
          <p:nvPr/>
        </p:nvSpPr>
        <p:spPr>
          <a:xfrm>
            <a:off x="7042397" y="2493377"/>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Snip Single Corner Rectangle 65"/>
          <p:cNvSpPr/>
          <p:nvPr/>
        </p:nvSpPr>
        <p:spPr>
          <a:xfrm>
            <a:off x="6297849" y="2493377"/>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Snip Single Corner Rectangle 69"/>
          <p:cNvSpPr/>
          <p:nvPr/>
        </p:nvSpPr>
        <p:spPr>
          <a:xfrm>
            <a:off x="9291155" y="2490588"/>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Snip Single Corner Rectangle 71"/>
          <p:cNvSpPr/>
          <p:nvPr/>
        </p:nvSpPr>
        <p:spPr>
          <a:xfrm>
            <a:off x="8546607" y="2490588"/>
            <a:ext cx="233265" cy="242596"/>
          </a:xfrm>
          <a:prstGeom prst="snip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236590" y="2491231"/>
            <a:ext cx="1536312" cy="261610"/>
          </a:xfrm>
          <a:prstGeom prst="rect">
            <a:avLst/>
          </a:prstGeom>
          <a:solidFill>
            <a:schemeClr val="tx1">
              <a:lumMod val="75000"/>
              <a:lumOff val="25000"/>
            </a:schemeClr>
          </a:solidFill>
        </p:spPr>
        <p:txBody>
          <a:bodyPr wrap="square" rtlCol="0">
            <a:spAutoFit/>
          </a:bodyPr>
          <a:lstStyle/>
          <a:p>
            <a:pPr algn="ctr"/>
            <a:r>
              <a:rPr lang="en-US" sz="1100" b="1" dirty="0" smtClean="0">
                <a:solidFill>
                  <a:schemeClr val="bg1"/>
                </a:solidFill>
              </a:rPr>
              <a:t>Annual CARDs</a:t>
            </a:r>
            <a:endParaRPr lang="en-US" sz="1100" b="1" dirty="0">
              <a:solidFill>
                <a:schemeClr val="bg1"/>
              </a:solidFill>
            </a:endParaRPr>
          </a:p>
        </p:txBody>
      </p:sp>
      <p:cxnSp>
        <p:nvCxnSpPr>
          <p:cNvPr id="11" name="Straight Connector 10"/>
          <p:cNvCxnSpPr>
            <a:stCxn id="7" idx="5"/>
          </p:cNvCxnSpPr>
          <p:nvPr/>
        </p:nvCxnSpPr>
        <p:spPr>
          <a:xfrm>
            <a:off x="6450218" y="2338515"/>
            <a:ext cx="4507598" cy="1647999"/>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a:stCxn id="7" idx="3"/>
          </p:cNvCxnSpPr>
          <p:nvPr/>
        </p:nvCxnSpPr>
        <p:spPr>
          <a:xfrm flipH="1">
            <a:off x="1066231" y="2338515"/>
            <a:ext cx="4090831" cy="152231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6" name="Rounded Rectangular Callout 75"/>
          <p:cNvSpPr/>
          <p:nvPr/>
        </p:nvSpPr>
        <p:spPr>
          <a:xfrm>
            <a:off x="4907113" y="3144971"/>
            <a:ext cx="1409786" cy="457199"/>
          </a:xfrm>
          <a:prstGeom prst="wedgeRoundRectCallout">
            <a:avLst>
              <a:gd name="adj1" fmla="val -50914"/>
              <a:gd name="adj2" fmla="val -174933"/>
              <a:gd name="adj3" fmla="val 16667"/>
            </a:avLst>
          </a:prstGeom>
          <a:solidFill>
            <a:schemeClr val="bg1"/>
          </a:solid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MS B CARD</a:t>
            </a:r>
            <a:endParaRPr lang="en-US" sz="1600" dirty="0">
              <a:solidFill>
                <a:schemeClr val="tx1"/>
              </a:solidFill>
            </a:endParaRPr>
          </a:p>
        </p:txBody>
      </p:sp>
      <p:sp>
        <p:nvSpPr>
          <p:cNvPr id="77" name="Rounded Rectangular Callout 76"/>
          <p:cNvSpPr/>
          <p:nvPr/>
        </p:nvSpPr>
        <p:spPr>
          <a:xfrm>
            <a:off x="6542194" y="3120318"/>
            <a:ext cx="1409786" cy="457198"/>
          </a:xfrm>
          <a:prstGeom prst="wedgeRoundRectCallout">
            <a:avLst>
              <a:gd name="adj1" fmla="val -58109"/>
              <a:gd name="adj2" fmla="val -167386"/>
              <a:gd name="adj3" fmla="val 16667"/>
            </a:avLst>
          </a:prstGeom>
          <a:solidFill>
            <a:schemeClr val="bg1"/>
          </a:solid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MS C CARD</a:t>
            </a:r>
            <a:endParaRPr lang="en-US" sz="1600" dirty="0">
              <a:solidFill>
                <a:schemeClr val="tx1"/>
              </a:solidFill>
            </a:endParaRPr>
          </a:p>
        </p:txBody>
      </p:sp>
      <p:sp>
        <p:nvSpPr>
          <p:cNvPr id="80" name="Rounded Rectangle 79"/>
          <p:cNvSpPr/>
          <p:nvPr/>
        </p:nvSpPr>
        <p:spPr>
          <a:xfrm>
            <a:off x="1287623" y="4011543"/>
            <a:ext cx="9545218" cy="1716833"/>
          </a:xfrm>
          <a:prstGeom prst="round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Box 73"/>
          <p:cNvSpPr txBox="1"/>
          <p:nvPr/>
        </p:nvSpPr>
        <p:spPr>
          <a:xfrm>
            <a:off x="236590" y="3961839"/>
            <a:ext cx="1536312" cy="261610"/>
          </a:xfrm>
          <a:prstGeom prst="rect">
            <a:avLst/>
          </a:prstGeom>
          <a:solidFill>
            <a:schemeClr val="tx1">
              <a:lumMod val="75000"/>
              <a:lumOff val="25000"/>
            </a:schemeClr>
          </a:solidFill>
        </p:spPr>
        <p:txBody>
          <a:bodyPr wrap="square" rtlCol="0">
            <a:spAutoFit/>
          </a:bodyPr>
          <a:lstStyle/>
          <a:p>
            <a:pPr algn="ctr"/>
            <a:r>
              <a:rPr lang="en-US" sz="1100" b="1" dirty="0" smtClean="0">
                <a:solidFill>
                  <a:schemeClr val="bg1"/>
                </a:solidFill>
              </a:rPr>
              <a:t>Development Contract</a:t>
            </a:r>
            <a:endParaRPr lang="en-US" sz="1100" b="1" dirty="0">
              <a:solidFill>
                <a:schemeClr val="bg1"/>
              </a:solidFill>
            </a:endParaRPr>
          </a:p>
        </p:txBody>
      </p:sp>
      <p:sp>
        <p:nvSpPr>
          <p:cNvPr id="81" name="TextBox 75"/>
          <p:cNvSpPr txBox="1"/>
          <p:nvPr/>
        </p:nvSpPr>
        <p:spPr>
          <a:xfrm>
            <a:off x="3152943" y="4854237"/>
            <a:ext cx="1062559" cy="464820"/>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800" b="1" dirty="0" smtClean="0"/>
              <a:t>CDR</a:t>
            </a:r>
          </a:p>
        </p:txBody>
      </p:sp>
      <p:sp>
        <p:nvSpPr>
          <p:cNvPr id="82" name="TextBox 77"/>
          <p:cNvSpPr txBox="1"/>
          <p:nvPr/>
        </p:nvSpPr>
        <p:spPr>
          <a:xfrm>
            <a:off x="5875064" y="4790826"/>
            <a:ext cx="1056432" cy="464820"/>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b="1"/>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dirty="0"/>
              <a:t>First Delivery</a:t>
            </a:r>
          </a:p>
        </p:txBody>
      </p:sp>
      <p:sp>
        <p:nvSpPr>
          <p:cNvPr id="83" name="TextBox 78"/>
          <p:cNvSpPr txBox="1"/>
          <p:nvPr/>
        </p:nvSpPr>
        <p:spPr>
          <a:xfrm>
            <a:off x="8941197" y="4790826"/>
            <a:ext cx="1108080" cy="464820"/>
          </a:xfrm>
          <a:prstGeom prst="rect">
            <a:avLst/>
          </a:prstGeom>
          <a:noFill/>
          <a:ln w="9525" cmpd="sng">
            <a:solidFill>
              <a:schemeClr val="bg1"/>
            </a:solidFill>
          </a:ln>
        </p:spPr>
        <p:style>
          <a:lnRef idx="0">
            <a:scrgbClr r="0" g="0" b="0"/>
          </a:lnRef>
          <a:fillRef idx="0">
            <a:scrgbClr r="0" g="0" b="0"/>
          </a:fillRef>
          <a:effectRef idx="0">
            <a:scrgbClr r="0" g="0" b="0"/>
          </a:effectRef>
          <a:fontRef idx="minor">
            <a:schemeClr val="dk1"/>
          </a:fontRef>
        </p:style>
        <p:txBody>
          <a:bodyPr wrap="square" rtlCol="0" anchor="ctr"/>
          <a:lstStyle>
            <a:defPPr>
              <a:defRPr lang="en-US"/>
            </a:defPPr>
            <a:lvl1pPr indent="0" algn="ctr">
              <a:defRPr b="1"/>
            </a:lvl1pPr>
            <a:lvl2pPr indent="0">
              <a:defRPr sz="1100"/>
            </a:lvl2pPr>
            <a:lvl3pPr indent="0">
              <a:defRPr sz="1100"/>
            </a:lvl3pPr>
            <a:lvl4pPr indent="0">
              <a:defRPr sz="1100"/>
            </a:lvl4pPr>
            <a:lvl5pPr indent="0">
              <a:defRPr sz="1100"/>
            </a:lvl5pPr>
            <a:lvl6pPr indent="0">
              <a:defRPr sz="1100"/>
            </a:lvl6pPr>
            <a:lvl7pPr indent="0">
              <a:defRPr sz="1100"/>
            </a:lvl7pPr>
            <a:lvl8pPr indent="0">
              <a:defRPr sz="1100"/>
            </a:lvl8pPr>
            <a:lvl9pPr indent="0">
              <a:defRPr sz="1100"/>
            </a:lvl9pPr>
          </a:lstStyle>
          <a:p>
            <a:r>
              <a:rPr lang="en-US" dirty="0"/>
              <a:t>Contract End</a:t>
            </a:r>
          </a:p>
        </p:txBody>
      </p:sp>
      <p:sp>
        <p:nvSpPr>
          <p:cNvPr id="86" name="TextBox 73"/>
          <p:cNvSpPr txBox="1"/>
          <p:nvPr/>
        </p:nvSpPr>
        <p:spPr>
          <a:xfrm>
            <a:off x="1552413" y="4648666"/>
            <a:ext cx="890559" cy="33528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800" b="1" dirty="0" smtClean="0">
                <a:solidFill>
                  <a:schemeClr val="tx1"/>
                </a:solidFill>
              </a:rPr>
              <a:t>TDR</a:t>
            </a:r>
          </a:p>
          <a:p>
            <a:pPr algn="r"/>
            <a:r>
              <a:rPr lang="en-US" sz="800" b="1" dirty="0" smtClean="0">
                <a:solidFill>
                  <a:schemeClr val="tx1"/>
                </a:solidFill>
              </a:rPr>
              <a:t>Submissions:</a:t>
            </a:r>
            <a:endParaRPr lang="en-US" sz="800" b="1" dirty="0">
              <a:solidFill>
                <a:schemeClr val="tx1"/>
              </a:solidFill>
            </a:endParaRPr>
          </a:p>
        </p:txBody>
      </p:sp>
      <p:sp>
        <p:nvSpPr>
          <p:cNvPr id="87" name="Rectangle 86"/>
          <p:cNvSpPr/>
          <p:nvPr/>
        </p:nvSpPr>
        <p:spPr>
          <a:xfrm>
            <a:off x="1933494" y="5338074"/>
            <a:ext cx="7683843" cy="24003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1100" b="1" dirty="0" smtClean="0">
                <a:solidFill>
                  <a:schemeClr val="tx1"/>
                </a:solidFill>
              </a:rPr>
              <a:t>BR549 Aircraft</a:t>
            </a:r>
            <a:endParaRPr lang="en-US" sz="1100" b="1" dirty="0">
              <a:solidFill>
                <a:schemeClr val="tx1"/>
              </a:solidFill>
            </a:endParaRPr>
          </a:p>
        </p:txBody>
      </p:sp>
      <p:sp>
        <p:nvSpPr>
          <p:cNvPr id="88" name="TextBox 73"/>
          <p:cNvSpPr txBox="1"/>
          <p:nvPr/>
        </p:nvSpPr>
        <p:spPr>
          <a:xfrm>
            <a:off x="1726081" y="5155131"/>
            <a:ext cx="2094019" cy="20103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b="1" dirty="0" smtClean="0">
                <a:solidFill>
                  <a:schemeClr val="tx1"/>
                </a:solidFill>
              </a:rPr>
              <a:t>End Item  WBS Elements Tech Data:</a:t>
            </a:r>
            <a:endParaRPr lang="en-US" sz="800" b="1" dirty="0">
              <a:solidFill>
                <a:schemeClr val="tx1"/>
              </a:solidFill>
            </a:endParaRPr>
          </a:p>
        </p:txBody>
      </p:sp>
      <p:sp>
        <p:nvSpPr>
          <p:cNvPr id="89" name="Diamond 88"/>
          <p:cNvSpPr/>
          <p:nvPr/>
        </p:nvSpPr>
        <p:spPr>
          <a:xfrm>
            <a:off x="3581522" y="5357803"/>
            <a:ext cx="182880" cy="182880"/>
          </a:xfrm>
          <a:prstGeom prst="diamond">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90" name="TextBox 73"/>
          <p:cNvSpPr txBox="1"/>
          <p:nvPr/>
        </p:nvSpPr>
        <p:spPr>
          <a:xfrm>
            <a:off x="3649364" y="5408125"/>
            <a:ext cx="636271" cy="20574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b="1" dirty="0" smtClean="0">
                <a:solidFill>
                  <a:schemeClr val="bg2">
                    <a:lumMod val="50000"/>
                  </a:schemeClr>
                </a:solidFill>
              </a:rPr>
              <a:t>Estimates</a:t>
            </a:r>
            <a:endParaRPr lang="en-US" sz="800" b="1" dirty="0">
              <a:solidFill>
                <a:schemeClr val="bg2">
                  <a:lumMod val="50000"/>
                </a:schemeClr>
              </a:solidFill>
            </a:endParaRPr>
          </a:p>
        </p:txBody>
      </p:sp>
      <p:sp>
        <p:nvSpPr>
          <p:cNvPr id="91" name="Diamond 90"/>
          <p:cNvSpPr/>
          <p:nvPr/>
        </p:nvSpPr>
        <p:spPr>
          <a:xfrm>
            <a:off x="6326362" y="5349058"/>
            <a:ext cx="182880" cy="182880"/>
          </a:xfrm>
          <a:prstGeom prst="diamond">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92" name="TextBox 152"/>
          <p:cNvSpPr txBox="1"/>
          <p:nvPr/>
        </p:nvSpPr>
        <p:spPr>
          <a:xfrm>
            <a:off x="6403280" y="5415564"/>
            <a:ext cx="596266" cy="18756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b="1" dirty="0" smtClean="0">
                <a:solidFill>
                  <a:schemeClr val="bg2">
                    <a:lumMod val="50000"/>
                  </a:schemeClr>
                </a:solidFill>
              </a:rPr>
              <a:t>Actuals</a:t>
            </a:r>
            <a:endParaRPr lang="en-US" sz="800" b="1" dirty="0">
              <a:solidFill>
                <a:schemeClr val="bg2">
                  <a:lumMod val="50000"/>
                </a:schemeClr>
              </a:solidFill>
            </a:endParaRPr>
          </a:p>
        </p:txBody>
      </p:sp>
      <p:sp>
        <p:nvSpPr>
          <p:cNvPr id="93" name="Diamond 92"/>
          <p:cNvSpPr/>
          <p:nvPr/>
        </p:nvSpPr>
        <p:spPr>
          <a:xfrm>
            <a:off x="9495237" y="5356161"/>
            <a:ext cx="182880" cy="182880"/>
          </a:xfrm>
          <a:prstGeom prst="diamon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dirty="0"/>
          </a:p>
        </p:txBody>
      </p:sp>
      <p:sp>
        <p:nvSpPr>
          <p:cNvPr id="78" name="Rounded Rectangular Callout 77"/>
          <p:cNvSpPr/>
          <p:nvPr/>
        </p:nvSpPr>
        <p:spPr>
          <a:xfrm>
            <a:off x="3022977" y="3729297"/>
            <a:ext cx="1299969" cy="703511"/>
          </a:xfrm>
          <a:prstGeom prst="wedgeRoundRectCallout">
            <a:avLst>
              <a:gd name="adj1" fmla="val 18943"/>
              <a:gd name="adj2" fmla="val 82521"/>
              <a:gd name="adj3" fmla="val 16667"/>
            </a:avLst>
          </a:prstGeom>
          <a:solidFill>
            <a:schemeClr val="bg1"/>
          </a:solid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TDR Submission Event 1</a:t>
            </a:r>
            <a:endParaRPr lang="en-US" sz="1600" dirty="0">
              <a:solidFill>
                <a:schemeClr val="tx1"/>
              </a:solidFill>
            </a:endParaRPr>
          </a:p>
        </p:txBody>
      </p:sp>
      <p:sp>
        <p:nvSpPr>
          <p:cNvPr id="75" name="Rounded Rectangular Callout 74"/>
          <p:cNvSpPr/>
          <p:nvPr/>
        </p:nvSpPr>
        <p:spPr>
          <a:xfrm>
            <a:off x="5668635" y="3725930"/>
            <a:ext cx="1367062" cy="703511"/>
          </a:xfrm>
          <a:prstGeom prst="wedgeRoundRectCallout">
            <a:avLst>
              <a:gd name="adj1" fmla="val 15360"/>
              <a:gd name="adj2" fmla="val 82522"/>
              <a:gd name="adj3" fmla="val 16667"/>
            </a:avLst>
          </a:prstGeom>
          <a:solidFill>
            <a:schemeClr val="bg1"/>
          </a:solid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TDR Submission Event 2</a:t>
            </a:r>
            <a:endParaRPr lang="en-US" sz="1600" dirty="0">
              <a:solidFill>
                <a:schemeClr val="tx1"/>
              </a:solidFill>
            </a:endParaRPr>
          </a:p>
        </p:txBody>
      </p:sp>
      <p:sp>
        <p:nvSpPr>
          <p:cNvPr id="94" name="Rounded Rectangular Callout 93"/>
          <p:cNvSpPr/>
          <p:nvPr/>
        </p:nvSpPr>
        <p:spPr>
          <a:xfrm>
            <a:off x="8381386" y="3703643"/>
            <a:ext cx="1367062" cy="703511"/>
          </a:xfrm>
          <a:prstGeom prst="wedgeRoundRectCallout">
            <a:avLst>
              <a:gd name="adj1" fmla="val 20934"/>
              <a:gd name="adj2" fmla="val 78460"/>
              <a:gd name="adj3" fmla="val 16667"/>
            </a:avLst>
          </a:prstGeom>
          <a:solidFill>
            <a:schemeClr val="bg1"/>
          </a:solid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TDR Submission Event 3</a:t>
            </a:r>
            <a:endParaRPr lang="en-US" sz="1600" dirty="0">
              <a:solidFill>
                <a:schemeClr val="tx1"/>
              </a:solidFill>
            </a:endParaRPr>
          </a:p>
        </p:txBody>
      </p:sp>
    </p:spTree>
    <p:extLst>
      <p:ext uri="{BB962C8B-B14F-4D97-AF65-F5344CB8AC3E}">
        <p14:creationId xmlns:p14="http://schemas.microsoft.com/office/powerpoint/2010/main" val="93610858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85" y="1331756"/>
            <a:ext cx="11896659" cy="3017520"/>
          </a:xfrm>
          <a:prstGeom prst="rect">
            <a:avLst/>
          </a:prstGeom>
          <a:solidFill>
            <a:schemeClr val="bg1"/>
          </a:solidFill>
          <a:ln>
            <a:noFill/>
          </a:ln>
          <a:effectLst/>
        </p:spPr>
      </p:pic>
      <p:sp>
        <p:nvSpPr>
          <p:cNvPr id="2" name="Slide Number Placeholder 1"/>
          <p:cNvSpPr>
            <a:spLocks noGrp="1"/>
          </p:cNvSpPr>
          <p:nvPr>
            <p:ph type="sldNum" sz="quarter" idx="12"/>
          </p:nvPr>
        </p:nvSpPr>
        <p:spPr/>
        <p:txBody>
          <a:bodyPr/>
          <a:lstStyle/>
          <a:p>
            <a:fld id="{8F8C957E-D11D-442A-875E-0647976CE83B}" type="slidenum">
              <a:rPr lang="en-US" smtClean="0"/>
              <a:t>75</a:t>
            </a:fld>
            <a:endParaRPr lang="en-US" dirty="0"/>
          </a:p>
        </p:txBody>
      </p:sp>
      <p:sp>
        <p:nvSpPr>
          <p:cNvPr id="3" name="Text Placeholder 2"/>
          <p:cNvSpPr>
            <a:spLocks noGrp="1"/>
          </p:cNvSpPr>
          <p:nvPr>
            <p:ph type="body" sz="quarter" idx="13"/>
          </p:nvPr>
        </p:nvSpPr>
        <p:spPr/>
        <p:txBody>
          <a:bodyPr/>
          <a:lstStyle/>
          <a:p>
            <a:r>
              <a:rPr lang="en-US" dirty="0" smtClean="0"/>
              <a:t>Example MS B CARD</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cxnSp>
        <p:nvCxnSpPr>
          <p:cNvPr id="7" name="Straight Connector 6"/>
          <p:cNvCxnSpPr>
            <a:stCxn id="8" idx="0"/>
            <a:endCxn id="16" idx="2"/>
          </p:cNvCxnSpPr>
          <p:nvPr/>
        </p:nvCxnSpPr>
        <p:spPr>
          <a:xfrm flipV="1">
            <a:off x="10239376" y="4516755"/>
            <a:ext cx="132047" cy="475623"/>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3076" y="4992378"/>
            <a:ext cx="1752599" cy="1477328"/>
          </a:xfrm>
          <a:prstGeom prst="rect">
            <a:avLst/>
          </a:prstGeom>
          <a:noFill/>
          <a:ln w="28575">
            <a:solidFill>
              <a:srgbClr val="627998"/>
            </a:solidFill>
          </a:ln>
        </p:spPr>
        <p:txBody>
          <a:bodyPr wrap="square" rtlCol="0">
            <a:spAutoFit/>
          </a:bodyPr>
          <a:lstStyle/>
          <a:p>
            <a:pPr algn="ctr"/>
            <a:r>
              <a:rPr lang="en-US" dirty="0" smtClean="0"/>
              <a:t>Government Ref Architecture documents and Government SMEs cited.</a:t>
            </a:r>
            <a:endParaRPr lang="en-US" dirty="0"/>
          </a:p>
        </p:txBody>
      </p:sp>
      <p:cxnSp>
        <p:nvCxnSpPr>
          <p:cNvPr id="9" name="Straight Connector 8"/>
          <p:cNvCxnSpPr>
            <a:stCxn id="10" idx="0"/>
            <a:endCxn id="15" idx="2"/>
          </p:cNvCxnSpPr>
          <p:nvPr/>
        </p:nvCxnSpPr>
        <p:spPr>
          <a:xfrm flipV="1">
            <a:off x="3817935" y="4516754"/>
            <a:ext cx="688583" cy="496726"/>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801308" y="5013480"/>
            <a:ext cx="2033254" cy="1477328"/>
          </a:xfrm>
          <a:prstGeom prst="rect">
            <a:avLst/>
          </a:prstGeom>
          <a:noFill/>
          <a:ln w="28575">
            <a:solidFill>
              <a:srgbClr val="627998"/>
            </a:solidFill>
          </a:ln>
        </p:spPr>
        <p:txBody>
          <a:bodyPr wrap="square" rtlCol="0">
            <a:spAutoFit/>
          </a:bodyPr>
          <a:lstStyle/>
          <a:p>
            <a:pPr algn="ctr"/>
            <a:r>
              <a:rPr lang="en-US" dirty="0" smtClean="0"/>
              <a:t>Low and High values often in early CARDs but TDR contains point estimates.</a:t>
            </a:r>
            <a:endParaRPr lang="en-US" dirty="0"/>
          </a:p>
        </p:txBody>
      </p:sp>
      <p:cxnSp>
        <p:nvCxnSpPr>
          <p:cNvPr id="11" name="Straight Connector 10"/>
          <p:cNvCxnSpPr>
            <a:stCxn id="12" idx="0"/>
            <a:endCxn id="17" idx="2"/>
          </p:cNvCxnSpPr>
          <p:nvPr/>
        </p:nvCxnSpPr>
        <p:spPr>
          <a:xfrm flipV="1">
            <a:off x="6129672" y="4516754"/>
            <a:ext cx="1104193" cy="475624"/>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39072" y="4992378"/>
            <a:ext cx="1981199" cy="646331"/>
          </a:xfrm>
          <a:prstGeom prst="rect">
            <a:avLst/>
          </a:prstGeom>
          <a:noFill/>
          <a:ln w="28575">
            <a:solidFill>
              <a:srgbClr val="627998"/>
            </a:solidFill>
          </a:ln>
        </p:spPr>
        <p:txBody>
          <a:bodyPr wrap="square" rtlCol="0">
            <a:spAutoFit/>
          </a:bodyPr>
          <a:lstStyle/>
          <a:p>
            <a:pPr algn="ctr"/>
            <a:r>
              <a:rPr lang="en-US" dirty="0" smtClean="0"/>
              <a:t>Few actuals </a:t>
            </a:r>
            <a:r>
              <a:rPr lang="en-US" dirty="0"/>
              <a:t>in </a:t>
            </a:r>
            <a:r>
              <a:rPr lang="en-US" dirty="0" smtClean="0"/>
              <a:t>early CARDs</a:t>
            </a:r>
            <a:r>
              <a:rPr lang="en-US" dirty="0"/>
              <a:t>.</a:t>
            </a:r>
          </a:p>
        </p:txBody>
      </p:sp>
      <p:cxnSp>
        <p:nvCxnSpPr>
          <p:cNvPr id="13" name="Straight Connector 12"/>
          <p:cNvCxnSpPr>
            <a:stCxn id="14" idx="0"/>
          </p:cNvCxnSpPr>
          <p:nvPr/>
        </p:nvCxnSpPr>
        <p:spPr>
          <a:xfrm flipV="1">
            <a:off x="1605771" y="4349276"/>
            <a:ext cx="0" cy="366104"/>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35042" y="4715380"/>
            <a:ext cx="1741458" cy="1754326"/>
          </a:xfrm>
          <a:prstGeom prst="rect">
            <a:avLst/>
          </a:prstGeom>
          <a:noFill/>
          <a:ln w="28575">
            <a:solidFill>
              <a:srgbClr val="627998"/>
            </a:solidFill>
          </a:ln>
        </p:spPr>
        <p:txBody>
          <a:bodyPr wrap="square" rtlCol="0">
            <a:spAutoFit/>
          </a:bodyPr>
          <a:lstStyle/>
          <a:p>
            <a:pPr algn="ctr"/>
            <a:r>
              <a:rPr lang="en-US" dirty="0" smtClean="0"/>
              <a:t>Assessing TRL is an inherently Government function.  Will not be on the TDR.</a:t>
            </a:r>
            <a:endParaRPr lang="en-US" dirty="0"/>
          </a:p>
        </p:txBody>
      </p:sp>
      <p:sp>
        <p:nvSpPr>
          <p:cNvPr id="15" name="Rounded Rectangle 14"/>
          <p:cNvSpPr/>
          <p:nvPr/>
        </p:nvSpPr>
        <p:spPr>
          <a:xfrm>
            <a:off x="3955342" y="1133474"/>
            <a:ext cx="1102351" cy="338328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8681997" y="1133475"/>
            <a:ext cx="3378851" cy="3383280"/>
          </a:xfrm>
          <a:prstGeom prst="roundRect">
            <a:avLst>
              <a:gd name="adj" fmla="val 6540"/>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6959545" y="1133474"/>
            <a:ext cx="548640" cy="338328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1438274" y="4134853"/>
            <a:ext cx="10589277" cy="214423"/>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7465377" y="5012202"/>
            <a:ext cx="1572892" cy="1477328"/>
          </a:xfrm>
          <a:prstGeom prst="rect">
            <a:avLst/>
          </a:prstGeom>
          <a:noFill/>
          <a:ln w="28575">
            <a:solidFill>
              <a:srgbClr val="627998"/>
            </a:solidFill>
          </a:ln>
        </p:spPr>
        <p:txBody>
          <a:bodyPr wrap="square" rtlCol="0">
            <a:spAutoFit/>
          </a:bodyPr>
          <a:lstStyle/>
          <a:p>
            <a:pPr algn="ctr"/>
            <a:r>
              <a:rPr lang="en-US" dirty="0" smtClean="0"/>
              <a:t>Objective/ Threshold stated at high levels of the WBS.</a:t>
            </a:r>
            <a:endParaRPr lang="en-US" dirty="0"/>
          </a:p>
        </p:txBody>
      </p:sp>
      <p:sp>
        <p:nvSpPr>
          <p:cNvPr id="33" name="Rounded Rectangle 32"/>
          <p:cNvSpPr/>
          <p:nvPr/>
        </p:nvSpPr>
        <p:spPr>
          <a:xfrm>
            <a:off x="7542144" y="1133474"/>
            <a:ext cx="1097280" cy="169164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 name="Straight Connector 35"/>
          <p:cNvCxnSpPr>
            <a:stCxn id="32" idx="0"/>
            <a:endCxn id="33" idx="2"/>
          </p:cNvCxnSpPr>
          <p:nvPr/>
        </p:nvCxnSpPr>
        <p:spPr>
          <a:xfrm flipH="1" flipV="1">
            <a:off x="8090784" y="2825114"/>
            <a:ext cx="161039" cy="2187088"/>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240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77203" y="464009"/>
            <a:ext cx="5585186" cy="500047"/>
          </a:xfrm>
        </p:spPr>
        <p:txBody>
          <a:bodyPr/>
          <a:lstStyle/>
          <a:p>
            <a:r>
              <a:rPr lang="en-US" b="1" dirty="0" smtClean="0"/>
              <a:t>Technical Data Reporting Supplement</a:t>
            </a:r>
            <a:endParaRPr lang="en-US" b="1"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p:txBody>
      </p:sp>
      <p:sp>
        <p:nvSpPr>
          <p:cNvPr id="5" name="TextBox 4"/>
          <p:cNvSpPr txBox="1"/>
          <p:nvPr/>
        </p:nvSpPr>
        <p:spPr>
          <a:xfrm>
            <a:off x="377203" y="935294"/>
            <a:ext cx="11519522"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Finalize Technical Data Reporting, DD 2794 Supplement &amp; Submission Event Schedule</a:t>
            </a:r>
          </a:p>
        </p:txBody>
      </p:sp>
      <p:sp>
        <p:nvSpPr>
          <p:cNvPr id="34" name="Content Placeholder 2"/>
          <p:cNvSpPr txBox="1">
            <a:spLocks/>
          </p:cNvSpPr>
          <p:nvPr/>
        </p:nvSpPr>
        <p:spPr>
          <a:xfrm>
            <a:off x="668144" y="1359600"/>
            <a:ext cx="9533091" cy="196178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solidFill>
                  <a:schemeClr val="tx1">
                    <a:lumMod val="75000"/>
                    <a:lumOff val="25000"/>
                  </a:schemeClr>
                </a:solidFill>
              </a:rPr>
              <a:t>CWIPT process will derive contract data plan and analyze the following questions regarding the Parameters</a:t>
            </a:r>
          </a:p>
          <a:p>
            <a:pPr lvl="1">
              <a:buFont typeface="Wingdings" panose="05000000000000000000" pitchFamily="2" charset="2"/>
              <a:buChar char="ü"/>
            </a:pPr>
            <a:r>
              <a:rPr lang="en-US" sz="1400" dirty="0" smtClean="0">
                <a:solidFill>
                  <a:schemeClr val="tx1">
                    <a:lumMod val="75000"/>
                    <a:lumOff val="25000"/>
                  </a:schemeClr>
                </a:solidFill>
              </a:rPr>
              <a:t>Can the requirement be satisfied by GOVT CARD?</a:t>
            </a:r>
          </a:p>
          <a:p>
            <a:pPr lvl="1">
              <a:buFont typeface="Wingdings" panose="05000000000000000000" pitchFamily="2" charset="2"/>
              <a:buChar char="ü"/>
            </a:pPr>
            <a:r>
              <a:rPr lang="en-US" sz="1400" dirty="0" smtClean="0">
                <a:solidFill>
                  <a:schemeClr val="tx1">
                    <a:lumMod val="75000"/>
                    <a:lumOff val="25000"/>
                  </a:schemeClr>
                </a:solidFill>
              </a:rPr>
              <a:t>Can the requirement be satisfied by other Program CDRL?</a:t>
            </a:r>
          </a:p>
          <a:p>
            <a:pPr lvl="1">
              <a:buFont typeface="Wingdings" panose="05000000000000000000" pitchFamily="2" charset="2"/>
              <a:buChar char="ü"/>
            </a:pPr>
            <a:r>
              <a:rPr lang="en-US" sz="1400" dirty="0" smtClean="0">
                <a:solidFill>
                  <a:schemeClr val="tx1">
                    <a:lumMod val="75000"/>
                    <a:lumOff val="25000"/>
                  </a:schemeClr>
                </a:solidFill>
              </a:rPr>
              <a:t>Can the requirement be satisfied by other reputable data sources?</a:t>
            </a:r>
          </a:p>
          <a:p>
            <a:pPr lvl="1">
              <a:buFont typeface="Wingdings" panose="05000000000000000000" pitchFamily="2" charset="2"/>
              <a:buChar char="ü"/>
            </a:pPr>
            <a:endParaRPr lang="en-US" sz="1400" dirty="0" smtClean="0">
              <a:solidFill>
                <a:schemeClr val="tx1">
                  <a:lumMod val="75000"/>
                  <a:lumOff val="25000"/>
                </a:schemeClr>
              </a:solidFill>
            </a:endParaRPr>
          </a:p>
          <a:p>
            <a:pPr lvl="1">
              <a:buFont typeface="Wingdings" panose="05000000000000000000" pitchFamily="2" charset="2"/>
              <a:buChar char="ü"/>
            </a:pPr>
            <a:endParaRPr lang="en-US" sz="1400" dirty="0" smtClean="0">
              <a:solidFill>
                <a:schemeClr val="tx1">
                  <a:lumMod val="75000"/>
                  <a:lumOff val="25000"/>
                </a:schemeClr>
              </a:solidFill>
            </a:endParaRPr>
          </a:p>
        </p:txBody>
      </p:sp>
      <p:pic>
        <p:nvPicPr>
          <p:cNvPr id="35" name="Picture 34"/>
          <p:cNvPicPr>
            <a:picLocks noChangeAspect="1"/>
          </p:cNvPicPr>
          <p:nvPr/>
        </p:nvPicPr>
        <p:blipFill>
          <a:blip r:embed="rId2"/>
          <a:stretch>
            <a:fillRect/>
          </a:stretch>
        </p:blipFill>
        <p:spPr>
          <a:xfrm>
            <a:off x="1140794" y="2580209"/>
            <a:ext cx="9992340" cy="4194693"/>
          </a:xfrm>
          <a:prstGeom prst="rect">
            <a:avLst/>
          </a:prstGeom>
        </p:spPr>
      </p:pic>
      <p:sp>
        <p:nvSpPr>
          <p:cNvPr id="36" name="Rounded Rectangle 35"/>
          <p:cNvSpPr/>
          <p:nvPr/>
        </p:nvSpPr>
        <p:spPr>
          <a:xfrm>
            <a:off x="1009650" y="5473801"/>
            <a:ext cx="10229850" cy="669823"/>
          </a:xfrm>
          <a:prstGeom prst="roundRect">
            <a:avLst/>
          </a:prstGeom>
          <a:noFill/>
          <a:ln w="28575">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 36"/>
          <p:cNvGrpSpPr/>
          <p:nvPr/>
        </p:nvGrpSpPr>
        <p:grpSpPr>
          <a:xfrm>
            <a:off x="9845642" y="1309866"/>
            <a:ext cx="2182227" cy="2098616"/>
            <a:chOff x="1109785" y="932988"/>
            <a:chExt cx="1937681" cy="1888907"/>
          </a:xfrm>
        </p:grpSpPr>
        <p:pic>
          <p:nvPicPr>
            <p:cNvPr id="38" name="Picture 37"/>
            <p:cNvPicPr>
              <a:picLocks noChangeAspect="1"/>
            </p:cNvPicPr>
            <p:nvPr/>
          </p:nvPicPr>
          <p:blipFill>
            <a:blip r:embed="rId3"/>
            <a:stretch>
              <a:fillRect/>
            </a:stretch>
          </p:blipFill>
          <p:spPr>
            <a:xfrm>
              <a:off x="1109785" y="932988"/>
              <a:ext cx="1937681" cy="1888907"/>
            </a:xfrm>
            <a:prstGeom prst="rect">
              <a:avLst/>
            </a:prstGeom>
          </p:spPr>
        </p:pic>
        <p:sp>
          <p:nvSpPr>
            <p:cNvPr id="39" name="TextBox 38"/>
            <p:cNvSpPr txBox="1"/>
            <p:nvPr/>
          </p:nvSpPr>
          <p:spPr>
            <a:xfrm>
              <a:off x="1523999" y="1166127"/>
              <a:ext cx="4923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PO Office</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1994551" y="1108000"/>
              <a:ext cx="4923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OSD CAPE</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TextBox 40"/>
            <p:cNvSpPr txBox="1"/>
            <p:nvPr/>
          </p:nvSpPr>
          <p:spPr>
            <a:xfrm>
              <a:off x="2430173" y="1419556"/>
              <a:ext cx="4923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Service Cost</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TextBox 41"/>
            <p:cNvSpPr txBox="1"/>
            <p:nvPr/>
          </p:nvSpPr>
          <p:spPr>
            <a:xfrm>
              <a:off x="2484419" y="1895818"/>
              <a:ext cx="49236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Service EV</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p:cNvSpPr txBox="1"/>
            <p:nvPr/>
          </p:nvSpPr>
          <p:spPr>
            <a:xfrm>
              <a:off x="2170503" y="2359556"/>
              <a:ext cx="4923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DCARC</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1662158" y="2390738"/>
              <a:ext cx="4923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L&amp;MR</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extBox 44"/>
            <p:cNvSpPr txBox="1"/>
            <p:nvPr/>
          </p:nvSpPr>
          <p:spPr>
            <a:xfrm>
              <a:off x="1298741" y="2091093"/>
              <a:ext cx="49236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PARCA</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p:cNvSpPr txBox="1"/>
            <p:nvPr/>
          </p:nvSpPr>
          <p:spPr>
            <a:xfrm>
              <a:off x="1188130" y="1645527"/>
              <a:ext cx="56390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prstClr val="white"/>
                  </a:solidFill>
                  <a:effectLst/>
                  <a:uLnTx/>
                  <a:uFillTx/>
                  <a:latin typeface="Calibri" panose="020F0502020204030204"/>
                  <a:ea typeface="+mn-ea"/>
                  <a:cs typeface="+mn-cs"/>
                </a:rPr>
                <a:t>SYSCOM</a:t>
              </a:r>
              <a:endParaRPr kumimoji="0" lang="en-US" sz="9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TextBox 46"/>
            <p:cNvSpPr txBox="1"/>
            <p:nvPr/>
          </p:nvSpPr>
          <p:spPr>
            <a:xfrm>
              <a:off x="1784652" y="1777659"/>
              <a:ext cx="61290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alibri" panose="020F0502020204030204"/>
                  <a:ea typeface="+mn-ea"/>
                  <a:cs typeface="+mn-cs"/>
                </a:rPr>
                <a:t>CWIPT</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Slide Number Placeholder 1"/>
          <p:cNvSpPr>
            <a:spLocks noGrp="1"/>
          </p:cNvSpPr>
          <p:nvPr>
            <p:ph type="sldNum" sz="quarter" idx="12"/>
          </p:nvPr>
        </p:nvSpPr>
        <p:spPr/>
        <p:txBody>
          <a:bodyPr/>
          <a:lstStyle/>
          <a:p>
            <a:fld id="{8F8C957E-D11D-442A-875E-0647976CE83B}" type="slidenum">
              <a:rPr lang="en-US" smtClean="0"/>
              <a:t>76</a:t>
            </a:fld>
            <a:endParaRPr lang="en-US"/>
          </a:p>
        </p:txBody>
      </p:sp>
    </p:spTree>
    <p:extLst>
      <p:ext uri="{BB962C8B-B14F-4D97-AF65-F5344CB8AC3E}">
        <p14:creationId xmlns:p14="http://schemas.microsoft.com/office/powerpoint/2010/main" val="246103798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7668" y="2053620"/>
            <a:ext cx="11936664" cy="2750760"/>
          </a:xfrm>
          <a:prstGeom prst="rect">
            <a:avLst/>
          </a:prstGeom>
        </p:spPr>
      </p:pic>
      <p:sp>
        <p:nvSpPr>
          <p:cNvPr id="2" name="Slide Number Placeholder 1"/>
          <p:cNvSpPr>
            <a:spLocks noGrp="1"/>
          </p:cNvSpPr>
          <p:nvPr>
            <p:ph type="sldNum" sz="quarter" idx="12"/>
          </p:nvPr>
        </p:nvSpPr>
        <p:spPr/>
        <p:txBody>
          <a:bodyPr/>
          <a:lstStyle/>
          <a:p>
            <a:fld id="{8F8C957E-D11D-442A-875E-0647976CE83B}" type="slidenum">
              <a:rPr lang="en-US" smtClean="0"/>
              <a:t>77</a:t>
            </a:fld>
            <a:endParaRPr lang="en-US" dirty="0"/>
          </a:p>
        </p:txBody>
      </p:sp>
      <p:sp>
        <p:nvSpPr>
          <p:cNvPr id="3" name="Text Placeholder 2"/>
          <p:cNvSpPr>
            <a:spLocks noGrp="1"/>
          </p:cNvSpPr>
          <p:nvPr>
            <p:ph type="body" sz="quarter" idx="13"/>
          </p:nvPr>
        </p:nvSpPr>
        <p:spPr>
          <a:xfrm>
            <a:off x="377203" y="464009"/>
            <a:ext cx="6148643" cy="500047"/>
          </a:xfrm>
        </p:spPr>
        <p:txBody>
          <a:bodyPr/>
          <a:lstStyle/>
          <a:p>
            <a:r>
              <a:rPr lang="en-US" dirty="0" smtClean="0"/>
              <a:t>Example TDR Submission #1 CDR</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cxnSp>
        <p:nvCxnSpPr>
          <p:cNvPr id="9" name="Straight Connector 8"/>
          <p:cNvCxnSpPr>
            <a:stCxn id="10" idx="0"/>
            <a:endCxn id="13" idx="2"/>
          </p:cNvCxnSpPr>
          <p:nvPr/>
        </p:nvCxnSpPr>
        <p:spPr>
          <a:xfrm flipV="1">
            <a:off x="9158288" y="4823088"/>
            <a:ext cx="1547437" cy="44971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00900" y="5272798"/>
            <a:ext cx="3914776" cy="923330"/>
          </a:xfrm>
          <a:prstGeom prst="rect">
            <a:avLst/>
          </a:prstGeom>
          <a:noFill/>
          <a:ln w="28575">
            <a:solidFill>
              <a:srgbClr val="FFC000"/>
            </a:solidFill>
          </a:ln>
        </p:spPr>
        <p:txBody>
          <a:bodyPr wrap="square" rtlCol="0">
            <a:spAutoFit/>
          </a:bodyPr>
          <a:lstStyle/>
          <a:p>
            <a:pPr algn="ctr"/>
            <a:r>
              <a:rPr lang="en-US" dirty="0"/>
              <a:t>Enter any information that would explain any peculiarities or ambiguities in </a:t>
            </a:r>
            <a:r>
              <a:rPr lang="en-US" dirty="0" smtClean="0"/>
              <a:t>any of </a:t>
            </a:r>
            <a:r>
              <a:rPr lang="en-US" dirty="0"/>
              <a:t>the data </a:t>
            </a:r>
            <a:r>
              <a:rPr lang="en-US" dirty="0" smtClean="0"/>
              <a:t>reported. </a:t>
            </a:r>
            <a:endParaRPr lang="en-US" dirty="0"/>
          </a:p>
        </p:txBody>
      </p:sp>
      <p:cxnSp>
        <p:nvCxnSpPr>
          <p:cNvPr id="11" name="Straight Connector 10"/>
          <p:cNvCxnSpPr>
            <a:stCxn id="12" idx="0"/>
            <a:endCxn id="14" idx="2"/>
          </p:cNvCxnSpPr>
          <p:nvPr/>
        </p:nvCxnSpPr>
        <p:spPr>
          <a:xfrm flipV="1">
            <a:off x="5702294" y="4817745"/>
            <a:ext cx="2636843" cy="455053"/>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11694" y="5272798"/>
            <a:ext cx="1981199" cy="923330"/>
          </a:xfrm>
          <a:prstGeom prst="rect">
            <a:avLst/>
          </a:prstGeom>
          <a:solidFill>
            <a:schemeClr val="bg1">
              <a:alpha val="49000"/>
            </a:schemeClr>
          </a:solidFill>
          <a:ln w="28575">
            <a:solidFill>
              <a:srgbClr val="627998"/>
            </a:solidFill>
          </a:ln>
        </p:spPr>
        <p:txBody>
          <a:bodyPr wrap="square" rtlCol="0">
            <a:spAutoFit/>
          </a:bodyPr>
          <a:lstStyle/>
          <a:p>
            <a:pPr algn="ctr"/>
            <a:r>
              <a:rPr lang="en-US" dirty="0" smtClean="0"/>
              <a:t>Many estimated values at this event.</a:t>
            </a:r>
            <a:endParaRPr lang="en-US" dirty="0"/>
          </a:p>
        </p:txBody>
      </p:sp>
      <p:sp>
        <p:nvSpPr>
          <p:cNvPr id="13" name="Rounded Rectangle 12"/>
          <p:cNvSpPr/>
          <p:nvPr/>
        </p:nvSpPr>
        <p:spPr>
          <a:xfrm>
            <a:off x="9347118" y="1805568"/>
            <a:ext cx="2717214" cy="3017520"/>
          </a:xfrm>
          <a:prstGeom prst="roundRect">
            <a:avLst>
              <a:gd name="adj" fmla="val 654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799383" y="1800225"/>
            <a:ext cx="1079507" cy="301752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p:cNvCxnSpPr>
            <a:stCxn id="27" idx="0"/>
            <a:endCxn id="28" idx="2"/>
          </p:cNvCxnSpPr>
          <p:nvPr/>
        </p:nvCxnSpPr>
        <p:spPr>
          <a:xfrm flipV="1">
            <a:off x="2964029" y="4821213"/>
            <a:ext cx="2208832" cy="451585"/>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78414" y="5272798"/>
            <a:ext cx="1171229" cy="646331"/>
          </a:xfrm>
          <a:prstGeom prst="rect">
            <a:avLst/>
          </a:prstGeom>
          <a:solidFill>
            <a:schemeClr val="bg1">
              <a:alpha val="49000"/>
            </a:schemeClr>
          </a:solidFill>
          <a:ln w="28575">
            <a:solidFill>
              <a:srgbClr val="627998"/>
            </a:solidFill>
          </a:ln>
        </p:spPr>
        <p:txBody>
          <a:bodyPr wrap="square" rtlCol="0">
            <a:spAutoFit/>
          </a:bodyPr>
          <a:lstStyle/>
          <a:p>
            <a:pPr algn="ctr"/>
            <a:r>
              <a:rPr lang="en-US" dirty="0" smtClean="0"/>
              <a:t>Reported values.</a:t>
            </a:r>
            <a:endParaRPr lang="en-US" dirty="0"/>
          </a:p>
        </p:txBody>
      </p:sp>
      <p:sp>
        <p:nvSpPr>
          <p:cNvPr id="28" name="Rounded Rectangle 27"/>
          <p:cNvSpPr/>
          <p:nvPr/>
        </p:nvSpPr>
        <p:spPr>
          <a:xfrm>
            <a:off x="4853774" y="1803693"/>
            <a:ext cx="638174" cy="301752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40054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1910" y="2053620"/>
            <a:ext cx="12110090" cy="2702759"/>
          </a:xfrm>
          <a:prstGeom prst="rect">
            <a:avLst/>
          </a:prstGeom>
        </p:spPr>
      </p:pic>
      <p:sp>
        <p:nvSpPr>
          <p:cNvPr id="2" name="Slide Number Placeholder 1"/>
          <p:cNvSpPr>
            <a:spLocks noGrp="1"/>
          </p:cNvSpPr>
          <p:nvPr>
            <p:ph type="sldNum" sz="quarter" idx="12"/>
          </p:nvPr>
        </p:nvSpPr>
        <p:spPr/>
        <p:txBody>
          <a:bodyPr/>
          <a:lstStyle/>
          <a:p>
            <a:fld id="{8F8C957E-D11D-442A-875E-0647976CE83B}" type="slidenum">
              <a:rPr lang="en-US" smtClean="0"/>
              <a:t>78</a:t>
            </a:fld>
            <a:endParaRPr lang="en-US" dirty="0"/>
          </a:p>
        </p:txBody>
      </p:sp>
      <p:sp>
        <p:nvSpPr>
          <p:cNvPr id="3" name="Text Placeholder 2"/>
          <p:cNvSpPr>
            <a:spLocks noGrp="1"/>
          </p:cNvSpPr>
          <p:nvPr>
            <p:ph type="body" sz="quarter" idx="13"/>
          </p:nvPr>
        </p:nvSpPr>
        <p:spPr>
          <a:xfrm>
            <a:off x="377203" y="464009"/>
            <a:ext cx="6586305" cy="500047"/>
          </a:xfrm>
        </p:spPr>
        <p:txBody>
          <a:bodyPr/>
          <a:lstStyle/>
          <a:p>
            <a:r>
              <a:rPr lang="en-US" dirty="0" smtClean="0"/>
              <a:t>Example TDR Submission #2 First Delivery</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cxnSp>
        <p:nvCxnSpPr>
          <p:cNvPr id="10" name="Straight Connector 9"/>
          <p:cNvCxnSpPr>
            <a:stCxn id="11" idx="0"/>
            <a:endCxn id="13" idx="2"/>
          </p:cNvCxnSpPr>
          <p:nvPr/>
        </p:nvCxnSpPr>
        <p:spPr>
          <a:xfrm flipV="1">
            <a:off x="5702294" y="4813397"/>
            <a:ext cx="2455864" cy="459401"/>
          </a:xfrm>
          <a:prstGeom prst="line">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cxnSp>
      <p:sp>
        <p:nvSpPr>
          <p:cNvPr id="11" name="TextBox 10"/>
          <p:cNvSpPr txBox="1"/>
          <p:nvPr/>
        </p:nvSpPr>
        <p:spPr>
          <a:xfrm>
            <a:off x="4711694" y="5272798"/>
            <a:ext cx="1981199" cy="646331"/>
          </a:xfrm>
          <a:prstGeom prst="rect">
            <a:avLst/>
          </a:prstGeom>
          <a:noFill/>
          <a:ln w="28575">
            <a:solidFill>
              <a:srgbClr val="627998"/>
            </a:solidFill>
          </a:ln>
        </p:spPr>
        <p:txBody>
          <a:bodyPr wrap="square" rtlCol="0">
            <a:spAutoFit/>
          </a:bodyPr>
          <a:lstStyle/>
          <a:p>
            <a:pPr algn="ctr"/>
            <a:r>
              <a:rPr lang="en-US" dirty="0" smtClean="0"/>
              <a:t>Many actual values at this event.</a:t>
            </a:r>
            <a:endParaRPr lang="en-US" dirty="0"/>
          </a:p>
        </p:txBody>
      </p:sp>
      <p:sp>
        <p:nvSpPr>
          <p:cNvPr id="13" name="Rounded Rectangle 12"/>
          <p:cNvSpPr/>
          <p:nvPr/>
        </p:nvSpPr>
        <p:spPr>
          <a:xfrm>
            <a:off x="7670791" y="1795877"/>
            <a:ext cx="974733" cy="301752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p:cNvCxnSpPr>
            <a:stCxn id="15" idx="0"/>
            <a:endCxn id="16" idx="2"/>
          </p:cNvCxnSpPr>
          <p:nvPr/>
        </p:nvCxnSpPr>
        <p:spPr>
          <a:xfrm flipV="1">
            <a:off x="3152776" y="4813397"/>
            <a:ext cx="1884359" cy="459401"/>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933576" y="5272798"/>
            <a:ext cx="2438400" cy="923330"/>
          </a:xfrm>
          <a:prstGeom prst="rect">
            <a:avLst/>
          </a:prstGeom>
          <a:ln w="28575">
            <a:solidFill>
              <a:srgbClr val="627998"/>
            </a:solidFill>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ctr"/>
            <a:r>
              <a:rPr lang="en-US" dirty="0" smtClean="0"/>
              <a:t>Tighter measured values. More significant digits.</a:t>
            </a:r>
            <a:endParaRPr lang="en-US" dirty="0"/>
          </a:p>
        </p:txBody>
      </p:sp>
      <p:sp>
        <p:nvSpPr>
          <p:cNvPr id="16" name="Rounded Rectangle 15"/>
          <p:cNvSpPr/>
          <p:nvPr/>
        </p:nvSpPr>
        <p:spPr>
          <a:xfrm>
            <a:off x="4718048" y="1795877"/>
            <a:ext cx="638174" cy="301752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2" name="TextBox 21"/>
          <p:cNvSpPr txBox="1"/>
          <p:nvPr/>
        </p:nvSpPr>
        <p:spPr>
          <a:xfrm>
            <a:off x="8645523" y="5272798"/>
            <a:ext cx="2108201" cy="646331"/>
          </a:xfrm>
          <a:prstGeom prst="rect">
            <a:avLst/>
          </a:prstGeom>
          <a:noFill/>
          <a:ln w="28575">
            <a:solidFill>
              <a:schemeClr val="bg2">
                <a:lumMod val="50000"/>
              </a:schemeClr>
            </a:solidFill>
          </a:ln>
        </p:spPr>
        <p:txBody>
          <a:bodyPr wrap="square" rtlCol="0">
            <a:spAutoFit/>
          </a:bodyPr>
          <a:lstStyle/>
          <a:p>
            <a:pPr algn="ctr"/>
            <a:r>
              <a:rPr lang="en-US" dirty="0" smtClean="0"/>
              <a:t>Margin consumed since Submission #1</a:t>
            </a:r>
            <a:endParaRPr lang="en-US" dirty="0"/>
          </a:p>
        </p:txBody>
      </p:sp>
      <p:sp>
        <p:nvSpPr>
          <p:cNvPr id="23" name="Rounded Rectangle 22"/>
          <p:cNvSpPr/>
          <p:nvPr/>
        </p:nvSpPr>
        <p:spPr>
          <a:xfrm>
            <a:off x="8629276" y="1795877"/>
            <a:ext cx="571501" cy="1704975"/>
          </a:xfrm>
          <a:prstGeom prst="roundRect">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p:cNvCxnSpPr>
            <a:stCxn id="22" idx="0"/>
            <a:endCxn id="23" idx="2"/>
          </p:cNvCxnSpPr>
          <p:nvPr/>
        </p:nvCxnSpPr>
        <p:spPr>
          <a:xfrm flipH="1" flipV="1">
            <a:off x="8915027" y="3500852"/>
            <a:ext cx="784597" cy="177194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344403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159775" y="1474641"/>
            <a:ext cx="11922157" cy="2957404"/>
          </a:xfrm>
          <a:prstGeom prst="rect">
            <a:avLst/>
          </a:prstGeom>
        </p:spPr>
      </p:pic>
      <p:sp>
        <p:nvSpPr>
          <p:cNvPr id="2" name="Slide Number Placeholder 1"/>
          <p:cNvSpPr>
            <a:spLocks noGrp="1"/>
          </p:cNvSpPr>
          <p:nvPr>
            <p:ph type="sldNum" sz="quarter" idx="12"/>
          </p:nvPr>
        </p:nvSpPr>
        <p:spPr/>
        <p:txBody>
          <a:bodyPr/>
          <a:lstStyle/>
          <a:p>
            <a:fld id="{8F8C957E-D11D-442A-875E-0647976CE83B}" type="slidenum">
              <a:rPr lang="en-US" smtClean="0"/>
              <a:t>79</a:t>
            </a:fld>
            <a:endParaRPr lang="en-US" dirty="0"/>
          </a:p>
        </p:txBody>
      </p:sp>
      <p:sp>
        <p:nvSpPr>
          <p:cNvPr id="3" name="Text Placeholder 2"/>
          <p:cNvSpPr>
            <a:spLocks noGrp="1"/>
          </p:cNvSpPr>
          <p:nvPr>
            <p:ph type="body" sz="quarter" idx="13"/>
          </p:nvPr>
        </p:nvSpPr>
        <p:spPr/>
        <p:txBody>
          <a:bodyPr/>
          <a:lstStyle/>
          <a:p>
            <a:r>
              <a:rPr lang="en-US" dirty="0" smtClean="0"/>
              <a:t>Example MS C CARD</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7" name="TextBox 6"/>
          <p:cNvSpPr txBox="1"/>
          <p:nvPr/>
        </p:nvSpPr>
        <p:spPr>
          <a:xfrm>
            <a:off x="9363076" y="4992378"/>
            <a:ext cx="1752599" cy="923330"/>
          </a:xfrm>
          <a:prstGeom prst="rect">
            <a:avLst/>
          </a:prstGeom>
          <a:noFill/>
          <a:ln w="28575">
            <a:solidFill>
              <a:srgbClr val="FFC000"/>
            </a:solidFill>
          </a:ln>
        </p:spPr>
        <p:txBody>
          <a:bodyPr wrap="square" rtlCol="0">
            <a:spAutoFit/>
          </a:bodyPr>
          <a:lstStyle/>
          <a:p>
            <a:pPr algn="ctr"/>
            <a:r>
              <a:rPr lang="en-US" dirty="0" smtClean="0"/>
              <a:t>TDR cited as source in many cases.</a:t>
            </a:r>
            <a:endParaRPr lang="en-US" dirty="0"/>
          </a:p>
        </p:txBody>
      </p:sp>
      <p:cxnSp>
        <p:nvCxnSpPr>
          <p:cNvPr id="8" name="Straight Connector 7"/>
          <p:cNvCxnSpPr>
            <a:stCxn id="9" idx="0"/>
            <a:endCxn id="11" idx="2"/>
          </p:cNvCxnSpPr>
          <p:nvPr/>
        </p:nvCxnSpPr>
        <p:spPr>
          <a:xfrm flipV="1">
            <a:off x="3817935" y="4516754"/>
            <a:ext cx="734520" cy="496726"/>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01308" y="5013480"/>
            <a:ext cx="2033254" cy="923330"/>
          </a:xfrm>
          <a:prstGeom prst="rect">
            <a:avLst/>
          </a:prstGeom>
          <a:noFill/>
          <a:ln w="28575">
            <a:solidFill>
              <a:srgbClr val="627998"/>
            </a:solidFill>
          </a:ln>
        </p:spPr>
        <p:txBody>
          <a:bodyPr wrap="square" rtlCol="0">
            <a:spAutoFit/>
          </a:bodyPr>
          <a:lstStyle/>
          <a:p>
            <a:pPr algn="ctr"/>
            <a:r>
              <a:rPr lang="en-US" dirty="0" smtClean="0"/>
              <a:t>Low and High values sparse in later CARDs.</a:t>
            </a:r>
            <a:endParaRPr lang="en-US" dirty="0"/>
          </a:p>
        </p:txBody>
      </p:sp>
      <p:sp>
        <p:nvSpPr>
          <p:cNvPr id="10" name="TextBox 9"/>
          <p:cNvSpPr txBox="1"/>
          <p:nvPr/>
        </p:nvSpPr>
        <p:spPr>
          <a:xfrm>
            <a:off x="6000749" y="5063843"/>
            <a:ext cx="1981199" cy="646331"/>
          </a:xfrm>
          <a:prstGeom prst="rect">
            <a:avLst/>
          </a:prstGeom>
          <a:noFill/>
          <a:ln w="28575">
            <a:solidFill>
              <a:srgbClr val="627998"/>
            </a:solidFill>
          </a:ln>
        </p:spPr>
        <p:txBody>
          <a:bodyPr wrap="square" rtlCol="0">
            <a:spAutoFit/>
          </a:bodyPr>
          <a:lstStyle/>
          <a:p>
            <a:pPr algn="ctr"/>
            <a:r>
              <a:rPr lang="en-US" dirty="0" smtClean="0"/>
              <a:t>More actuals in later CARDs.</a:t>
            </a:r>
            <a:endParaRPr lang="en-US" dirty="0"/>
          </a:p>
        </p:txBody>
      </p:sp>
      <p:sp>
        <p:nvSpPr>
          <p:cNvPr id="11" name="Rounded Rectangle 10"/>
          <p:cNvSpPr/>
          <p:nvPr/>
        </p:nvSpPr>
        <p:spPr>
          <a:xfrm>
            <a:off x="4055167" y="1133474"/>
            <a:ext cx="994575" cy="338328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le 11"/>
          <p:cNvSpPr/>
          <p:nvPr/>
        </p:nvSpPr>
        <p:spPr>
          <a:xfrm>
            <a:off x="8782050" y="1133475"/>
            <a:ext cx="3290140" cy="3383280"/>
          </a:xfrm>
          <a:prstGeom prst="roundRect">
            <a:avLst>
              <a:gd name="adj" fmla="val 654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6905625" y="1133474"/>
            <a:ext cx="685799" cy="3383280"/>
          </a:xfrm>
          <a:prstGeom prst="round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Connector 17"/>
          <p:cNvCxnSpPr>
            <a:stCxn id="7" idx="0"/>
          </p:cNvCxnSpPr>
          <p:nvPr/>
        </p:nvCxnSpPr>
        <p:spPr>
          <a:xfrm flipV="1">
            <a:off x="10239376" y="4516757"/>
            <a:ext cx="155900" cy="475621"/>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0" idx="0"/>
          </p:cNvCxnSpPr>
          <p:nvPr/>
        </p:nvCxnSpPr>
        <p:spPr>
          <a:xfrm flipV="1">
            <a:off x="6991349" y="4516754"/>
            <a:ext cx="295275" cy="547089"/>
          </a:xfrm>
          <a:prstGeom prst="line">
            <a:avLst/>
          </a:prstGeom>
          <a:ln w="28575">
            <a:solidFill>
              <a:srgbClr val="62799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9092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8</a:t>
            </a:fld>
            <a:endParaRPr lang="en-US"/>
          </a:p>
        </p:txBody>
      </p:sp>
      <p:sp>
        <p:nvSpPr>
          <p:cNvPr id="3" name="Text Placeholder 2"/>
          <p:cNvSpPr>
            <a:spLocks noGrp="1"/>
          </p:cNvSpPr>
          <p:nvPr>
            <p:ph type="body" sz="quarter" idx="13"/>
          </p:nvPr>
        </p:nvSpPr>
        <p:spPr/>
        <p:txBody>
          <a:bodyPr/>
          <a:lstStyle/>
          <a:p>
            <a:r>
              <a:rPr lang="en-US" b="1" dirty="0"/>
              <a:t>How Do We Collect Technical Data</a:t>
            </a:r>
          </a:p>
        </p:txBody>
      </p:sp>
      <p:sp>
        <p:nvSpPr>
          <p:cNvPr id="4" name="Text Placeholder 3"/>
          <p:cNvSpPr>
            <a:spLocks noGrp="1"/>
          </p:cNvSpPr>
          <p:nvPr>
            <p:ph type="body" sz="quarter" idx="14"/>
          </p:nvPr>
        </p:nvSpPr>
        <p:spPr/>
        <p:txBody>
          <a:bodyPr/>
          <a:lstStyle/>
          <a:p>
            <a:r>
              <a:rPr lang="en-US" dirty="0"/>
              <a:t>Technical Data Webinar</a:t>
            </a:r>
          </a:p>
          <a:p>
            <a:endParaRPr lang="en-US" dirty="0"/>
          </a:p>
        </p:txBody>
      </p:sp>
      <p:sp>
        <p:nvSpPr>
          <p:cNvPr id="5" name="TextBox 4"/>
          <p:cNvSpPr txBox="1"/>
          <p:nvPr/>
        </p:nvSpPr>
        <p:spPr>
          <a:xfrm>
            <a:off x="377203" y="762354"/>
            <a:ext cx="10458450" cy="461665"/>
          </a:xfrm>
          <a:prstGeom prst="rect">
            <a:avLst/>
          </a:prstGeom>
          <a:noFill/>
        </p:spPr>
        <p:txBody>
          <a:bodyPr wrap="square" rtlCol="0">
            <a:spAutoFit/>
          </a:bodyPr>
          <a:lstStyle/>
          <a:p>
            <a:pPr marL="285750" indent="-285750">
              <a:buFont typeface="Wingdings" panose="05000000000000000000" pitchFamily="2" charset="2"/>
              <a:buChar char="ü"/>
            </a:pPr>
            <a:r>
              <a:rPr lang="en-US" sz="2400" b="1" dirty="0">
                <a:solidFill>
                  <a:srgbClr val="0070C0"/>
                </a:solidFill>
              </a:rPr>
              <a:t>Use the Core Parameters by Commodity &amp; Phase</a:t>
            </a:r>
          </a:p>
        </p:txBody>
      </p:sp>
      <p:sp>
        <p:nvSpPr>
          <p:cNvPr id="7" name="Content Placeholder 2"/>
          <p:cNvSpPr txBox="1">
            <a:spLocks/>
          </p:cNvSpPr>
          <p:nvPr/>
        </p:nvSpPr>
        <p:spPr>
          <a:xfrm>
            <a:off x="428115" y="1266001"/>
            <a:ext cx="11367356" cy="194077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From Commodity Data Templates, we developed “</a:t>
            </a:r>
            <a:r>
              <a:rPr lang="en-US" sz="2400" b="1" dirty="0"/>
              <a:t>core</a:t>
            </a:r>
            <a:r>
              <a:rPr lang="en-US" sz="2400" dirty="0"/>
              <a:t>” parameters based on the following criteria:</a:t>
            </a:r>
          </a:p>
          <a:p>
            <a:pPr lvl="1">
              <a:buFont typeface="Wingdings" panose="05000000000000000000" pitchFamily="2" charset="2"/>
              <a:buChar char="ü"/>
            </a:pPr>
            <a:r>
              <a:rPr lang="en-US" sz="2000" dirty="0"/>
              <a:t>Absolutely Required to Perform Cost Analysis </a:t>
            </a:r>
          </a:p>
          <a:p>
            <a:pPr lvl="1">
              <a:buFont typeface="Wingdings" panose="05000000000000000000" pitchFamily="2" charset="2"/>
              <a:buChar char="ü"/>
            </a:pPr>
            <a:r>
              <a:rPr lang="en-US" sz="2000" dirty="0"/>
              <a:t>Typically not Produced by Govt Team</a:t>
            </a:r>
          </a:p>
          <a:p>
            <a:pPr lvl="1">
              <a:buFont typeface="Wingdings" panose="05000000000000000000" pitchFamily="2" charset="2"/>
              <a:buChar char="ü"/>
            </a:pPr>
            <a:r>
              <a:rPr lang="en-US" sz="2000" dirty="0"/>
              <a:t>Normally Produced by Industry</a:t>
            </a:r>
          </a:p>
          <a:p>
            <a:pPr lvl="1">
              <a:buFont typeface="Wingdings" panose="05000000000000000000" pitchFamily="2" charset="2"/>
              <a:buChar char="ü"/>
            </a:pPr>
            <a:r>
              <a:rPr lang="en-US" sz="2000" dirty="0"/>
              <a:t>Segregated by each Commodity</a:t>
            </a:r>
          </a:p>
          <a:p>
            <a:pPr lvl="1">
              <a:buFont typeface="Wingdings" panose="05000000000000000000" pitchFamily="2" charset="2"/>
              <a:buChar char="ü"/>
            </a:pPr>
            <a:r>
              <a:rPr lang="en-US" sz="2000" dirty="0"/>
              <a:t>Changes throughout the evolution of a Program</a:t>
            </a:r>
          </a:p>
          <a:p>
            <a:r>
              <a:rPr lang="en-US" sz="2400" dirty="0"/>
              <a:t>Core Parameters are useful starting place when attempting to create a Technical Data Supplement</a:t>
            </a:r>
          </a:p>
        </p:txBody>
      </p:sp>
      <p:grpSp>
        <p:nvGrpSpPr>
          <p:cNvPr id="10" name="Group 9"/>
          <p:cNvGrpSpPr/>
          <p:nvPr/>
        </p:nvGrpSpPr>
        <p:grpSpPr>
          <a:xfrm>
            <a:off x="309684" y="4994640"/>
            <a:ext cx="3238699" cy="1196142"/>
            <a:chOff x="309684" y="4994640"/>
            <a:chExt cx="3238699" cy="1196142"/>
          </a:xfrm>
        </p:grpSpPr>
        <p:sp>
          <p:nvSpPr>
            <p:cNvPr id="9" name="TextBox 8"/>
            <p:cNvSpPr txBox="1"/>
            <p:nvPr/>
          </p:nvSpPr>
          <p:spPr>
            <a:xfrm>
              <a:off x="309684" y="4994640"/>
              <a:ext cx="3238699" cy="646230"/>
            </a:xfrm>
            <a:prstGeom prst="rect">
              <a:avLst/>
            </a:prstGeom>
            <a:noFill/>
          </p:spPr>
          <p:txBody>
            <a:bodyPr wrap="none" lIns="91340" tIns="45670" rIns="91340" bIns="4567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itchFamily="34" charset="-128"/>
                  <a:cs typeface="+mn-cs"/>
                </a:rPr>
                <a:t>Commodity</a:t>
              </a:r>
              <a:r>
                <a:rPr kumimoji="0" lang="en-US" b="1" i="0" u="none" strike="noStrike" kern="1200" cap="none" spc="0" normalizeH="0" noProof="0" dirty="0">
                  <a:ln>
                    <a:noFill/>
                  </a:ln>
                  <a:solidFill>
                    <a:prstClr val="black">
                      <a:lumMod val="75000"/>
                      <a:lumOff val="25000"/>
                    </a:prstClr>
                  </a:solidFill>
                  <a:effectLst/>
                  <a:uLnTx/>
                  <a:uFillTx/>
                  <a:latin typeface="Calibri" panose="020F0502020204030204"/>
                  <a:ea typeface="ＭＳ Ｐゴシック" pitchFamily="34" charset="-128"/>
                  <a:cs typeface="+mn-cs"/>
                </a:rPr>
                <a:t> </a:t>
              </a:r>
              <a:r>
                <a:rPr kumimoji="0" lang="en-US" b="1"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itchFamily="34" charset="-128"/>
                  <a:cs typeface="+mn-cs"/>
                </a:rPr>
                <a:t>Standard Templates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lumMod val="75000"/>
                    <a:lumOff val="25000"/>
                  </a:prstClr>
                </a:solidFill>
                <a:effectLst/>
                <a:uLnTx/>
                <a:uFillTx/>
                <a:latin typeface="Calibri" panose="020F0502020204030204"/>
                <a:ea typeface="ＭＳ Ｐゴシック" pitchFamily="34" charset="-128"/>
                <a:cs typeface="+mn-cs"/>
              </a:endParaRPr>
            </a:p>
          </p:txBody>
        </p:sp>
        <p:sp>
          <p:nvSpPr>
            <p:cNvPr id="17" name="Rectangle 16"/>
            <p:cNvSpPr/>
            <p:nvPr/>
          </p:nvSpPr>
          <p:spPr>
            <a:xfrm>
              <a:off x="850569" y="5506652"/>
              <a:ext cx="935690" cy="474189"/>
            </a:xfrm>
            <a:prstGeom prst="rect">
              <a:avLst/>
            </a:prstGeom>
            <a:solidFill>
              <a:schemeClr val="bg1"/>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6395" tIns="43199" rIns="86395" bIns="43199"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MIL-STD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881WBS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803" y="5296713"/>
              <a:ext cx="1007125" cy="894069"/>
            </a:xfrm>
            <a:prstGeom prst="rect">
              <a:avLst/>
            </a:prstGeom>
          </p:spPr>
        </p:pic>
      </p:grpSp>
      <p:sp>
        <p:nvSpPr>
          <p:cNvPr id="19" name="Right Arrow 18"/>
          <p:cNvSpPr/>
          <p:nvPr/>
        </p:nvSpPr>
        <p:spPr>
          <a:xfrm>
            <a:off x="3583472" y="5464807"/>
            <a:ext cx="894884" cy="352126"/>
          </a:xfrm>
          <a:prstGeom prst="rightArrow">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4670961" y="5410037"/>
            <a:ext cx="2309415" cy="461665"/>
          </a:xfrm>
          <a:prstGeom prst="rect">
            <a:avLst/>
          </a:prstGeom>
          <a:noFill/>
        </p:spPr>
        <p:txBody>
          <a:bodyPr wrap="none" rtlCol="0">
            <a:spAutoFit/>
          </a:bodyPr>
          <a:lstStyle/>
          <a:p>
            <a:r>
              <a:rPr lang="en-US" sz="2400" b="1" i="1" dirty="0">
                <a:solidFill>
                  <a:schemeClr val="accent1"/>
                </a:solidFill>
              </a:rPr>
              <a:t>Core Parameters</a:t>
            </a:r>
          </a:p>
        </p:txBody>
      </p:sp>
      <p:sp>
        <p:nvSpPr>
          <p:cNvPr id="21" name="Right Arrow 20"/>
          <p:cNvSpPr/>
          <p:nvPr/>
        </p:nvSpPr>
        <p:spPr>
          <a:xfrm>
            <a:off x="7172981" y="5460181"/>
            <a:ext cx="894884" cy="352126"/>
          </a:xfrm>
          <a:prstGeom prst="rightArrow">
            <a:avLst/>
          </a:prstGeom>
          <a:solidFill>
            <a:schemeClr val="tx1">
              <a:lumMod val="75000"/>
              <a:lumOff val="2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p:cNvSpPr txBox="1"/>
          <p:nvPr/>
        </p:nvSpPr>
        <p:spPr>
          <a:xfrm>
            <a:off x="8378258" y="5410037"/>
            <a:ext cx="2043380" cy="461665"/>
          </a:xfrm>
          <a:prstGeom prst="rect">
            <a:avLst/>
          </a:prstGeom>
          <a:noFill/>
        </p:spPr>
        <p:txBody>
          <a:bodyPr wrap="none" rtlCol="0">
            <a:spAutoFit/>
          </a:bodyPr>
          <a:lstStyle/>
          <a:p>
            <a:r>
              <a:rPr lang="en-US" sz="2400" b="1" i="1" dirty="0">
                <a:solidFill>
                  <a:schemeClr val="accent1"/>
                </a:solidFill>
              </a:rPr>
              <a:t>CWIPT Process</a:t>
            </a:r>
          </a:p>
        </p:txBody>
      </p:sp>
      <p:cxnSp>
        <p:nvCxnSpPr>
          <p:cNvPr id="25" name="Straight Connector 24"/>
          <p:cNvCxnSpPr/>
          <p:nvPr/>
        </p:nvCxnSpPr>
        <p:spPr>
          <a:xfrm>
            <a:off x="127477" y="4800202"/>
            <a:ext cx="116679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452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80</a:t>
            </a:fld>
            <a:endParaRPr lang="en-US" dirty="0"/>
          </a:p>
        </p:txBody>
      </p:sp>
      <p:sp>
        <p:nvSpPr>
          <p:cNvPr id="3" name="Text Placeholder 2"/>
          <p:cNvSpPr>
            <a:spLocks noGrp="1"/>
          </p:cNvSpPr>
          <p:nvPr>
            <p:ph type="body" sz="quarter" idx="13"/>
          </p:nvPr>
        </p:nvSpPr>
        <p:spPr/>
        <p:txBody>
          <a:bodyPr/>
          <a:lstStyle/>
          <a:p>
            <a:r>
              <a:rPr lang="en-US" dirty="0" smtClean="0"/>
              <a:t>Example Database</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981" y="890950"/>
            <a:ext cx="7468961" cy="5941890"/>
          </a:xfrm>
          <a:prstGeom prst="rect">
            <a:avLst/>
          </a:prstGeom>
        </p:spPr>
      </p:pic>
      <p:sp>
        <p:nvSpPr>
          <p:cNvPr id="19" name="Rectangle 18"/>
          <p:cNvSpPr/>
          <p:nvPr/>
        </p:nvSpPr>
        <p:spPr>
          <a:xfrm>
            <a:off x="2749436" y="1183851"/>
            <a:ext cx="6940049" cy="4146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Vandalay Industries</a:t>
            </a:r>
          </a:p>
        </p:txBody>
      </p:sp>
      <p:sp>
        <p:nvSpPr>
          <p:cNvPr id="20" name="Rounded Rectangle 19"/>
          <p:cNvSpPr/>
          <p:nvPr/>
        </p:nvSpPr>
        <p:spPr>
          <a:xfrm>
            <a:off x="2815506" y="1386367"/>
            <a:ext cx="4703238" cy="282572"/>
          </a:xfrm>
          <a:prstGeom prst="roundRect">
            <a:avLst>
              <a:gd name="adj" fmla="val 7445"/>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2806072" y="1846407"/>
            <a:ext cx="1138461" cy="2889705"/>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p:nvSpPr>
        <p:spPr>
          <a:xfrm>
            <a:off x="2847778" y="1969017"/>
            <a:ext cx="1017280" cy="186412"/>
          </a:xfrm>
          <a:prstGeom prst="roundRect">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Filter</a:t>
            </a:r>
            <a:endParaRPr lang="en-US" sz="1050" dirty="0"/>
          </a:p>
        </p:txBody>
      </p:sp>
      <p:sp>
        <p:nvSpPr>
          <p:cNvPr id="23" name="Rounded Rectangle 22"/>
          <p:cNvSpPr/>
          <p:nvPr/>
        </p:nvSpPr>
        <p:spPr>
          <a:xfrm>
            <a:off x="2847778" y="2359770"/>
            <a:ext cx="1017280" cy="152444"/>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1.1 Air Vehicle</a:t>
            </a:r>
            <a:endParaRPr lang="en-US" sz="1000" dirty="0">
              <a:solidFill>
                <a:schemeClr val="tx1">
                  <a:lumMod val="65000"/>
                  <a:lumOff val="35000"/>
                </a:schemeClr>
              </a:solidFill>
            </a:endParaRPr>
          </a:p>
        </p:txBody>
      </p:sp>
      <p:sp>
        <p:nvSpPr>
          <p:cNvPr id="24" name="Rounded Rectangle 23"/>
          <p:cNvSpPr/>
          <p:nvPr/>
        </p:nvSpPr>
        <p:spPr>
          <a:xfrm>
            <a:off x="2847777" y="2716555"/>
            <a:ext cx="1017282" cy="153140"/>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Air Vehicle</a:t>
            </a:r>
            <a:endParaRPr lang="en-US" sz="1000" dirty="0">
              <a:solidFill>
                <a:schemeClr val="tx1">
                  <a:lumMod val="65000"/>
                  <a:lumOff val="35000"/>
                </a:schemeClr>
              </a:solidFill>
            </a:endParaRPr>
          </a:p>
        </p:txBody>
      </p:sp>
      <p:sp>
        <p:nvSpPr>
          <p:cNvPr id="25" name="Rounded Rectangle 24"/>
          <p:cNvSpPr/>
          <p:nvPr/>
        </p:nvSpPr>
        <p:spPr>
          <a:xfrm>
            <a:off x="2847777" y="3074036"/>
            <a:ext cx="1017282" cy="164747"/>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Weight</a:t>
            </a:r>
            <a:endParaRPr lang="en-US" sz="1000" dirty="0">
              <a:solidFill>
                <a:schemeClr val="tx1">
                  <a:lumMod val="65000"/>
                  <a:lumOff val="35000"/>
                </a:schemeClr>
              </a:solidFill>
            </a:endParaRPr>
          </a:p>
        </p:txBody>
      </p:sp>
      <p:sp>
        <p:nvSpPr>
          <p:cNvPr id="26" name="Rounded Rectangle 25"/>
          <p:cNvSpPr/>
          <p:nvPr/>
        </p:nvSpPr>
        <p:spPr>
          <a:xfrm>
            <a:off x="2815506" y="2195710"/>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WBS Element</a:t>
            </a:r>
            <a:endParaRPr lang="en-US" sz="1000" dirty="0">
              <a:solidFill>
                <a:schemeClr val="tx1">
                  <a:lumMod val="65000"/>
                  <a:lumOff val="35000"/>
                </a:schemeClr>
              </a:solidFill>
            </a:endParaRPr>
          </a:p>
        </p:txBody>
      </p:sp>
      <p:sp>
        <p:nvSpPr>
          <p:cNvPr id="27" name="Rounded Rectangle 26"/>
          <p:cNvSpPr/>
          <p:nvPr/>
        </p:nvSpPr>
        <p:spPr>
          <a:xfrm>
            <a:off x="2815506" y="2552495"/>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Item Type</a:t>
            </a:r>
            <a:endParaRPr lang="en-US" sz="1000" dirty="0">
              <a:solidFill>
                <a:schemeClr val="tx1">
                  <a:lumMod val="65000"/>
                  <a:lumOff val="35000"/>
                </a:schemeClr>
              </a:solidFill>
            </a:endParaRPr>
          </a:p>
        </p:txBody>
      </p:sp>
      <p:sp>
        <p:nvSpPr>
          <p:cNvPr id="28" name="Rounded Rectangle 27"/>
          <p:cNvSpPr/>
          <p:nvPr/>
        </p:nvSpPr>
        <p:spPr>
          <a:xfrm>
            <a:off x="2815506" y="2909976"/>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Parameter </a:t>
            </a:r>
            <a:endParaRPr lang="en-US" sz="1000" dirty="0">
              <a:solidFill>
                <a:schemeClr val="tx1">
                  <a:lumMod val="65000"/>
                  <a:lumOff val="35000"/>
                </a:schemeClr>
              </a:solidFill>
            </a:endParaRPr>
          </a:p>
        </p:txBody>
      </p:sp>
      <p:pic>
        <p:nvPicPr>
          <p:cNvPr id="29" name="Picture 2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8075" y="1252467"/>
            <a:ext cx="1045397" cy="377997"/>
          </a:xfrm>
          <a:prstGeom prst="rect">
            <a:avLst/>
          </a:prstGeom>
        </p:spPr>
      </p:pic>
      <p:pic>
        <p:nvPicPr>
          <p:cNvPr id="30" name="Picture 2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1741680"/>
            <a:ext cx="686543" cy="686543"/>
          </a:xfrm>
          <a:prstGeom prst="rect">
            <a:avLst/>
          </a:prstGeom>
        </p:spPr>
      </p:pic>
      <p:pic>
        <p:nvPicPr>
          <p:cNvPr id="31" name="Picture 30"/>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2377523"/>
            <a:ext cx="686543" cy="686543"/>
          </a:xfrm>
          <a:prstGeom prst="rect">
            <a:avLst/>
          </a:prstGeom>
        </p:spPr>
      </p:pic>
      <p:pic>
        <p:nvPicPr>
          <p:cNvPr id="32" name="Picture 31"/>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4695414"/>
            <a:ext cx="686543" cy="686543"/>
          </a:xfrm>
          <a:prstGeom prst="rect">
            <a:avLst/>
          </a:prstGeom>
        </p:spPr>
      </p:pic>
      <p:sp>
        <p:nvSpPr>
          <p:cNvPr id="33" name="TextBox 32"/>
          <p:cNvSpPr txBox="1"/>
          <p:nvPr/>
        </p:nvSpPr>
        <p:spPr>
          <a:xfrm>
            <a:off x="2827539" y="1334584"/>
            <a:ext cx="3649449" cy="307777"/>
          </a:xfrm>
          <a:prstGeom prst="rect">
            <a:avLst/>
          </a:prstGeom>
          <a:noFill/>
        </p:spPr>
        <p:txBody>
          <a:bodyPr wrap="square" rtlCol="0">
            <a:spAutoFit/>
          </a:bodyPr>
          <a:lstStyle/>
          <a:p>
            <a:r>
              <a:rPr lang="en-US" sz="1400" dirty="0" smtClean="0"/>
              <a:t>BR-549 Aircraft WXXXX-17-C-000X Vandalay</a:t>
            </a:r>
            <a:endParaRPr lang="en-US" sz="1400" dirty="0"/>
          </a:p>
        </p:txBody>
      </p:sp>
      <p:sp>
        <p:nvSpPr>
          <p:cNvPr id="34" name="Rounded Rectangle 33"/>
          <p:cNvSpPr/>
          <p:nvPr/>
        </p:nvSpPr>
        <p:spPr>
          <a:xfrm>
            <a:off x="2847757" y="3402178"/>
            <a:ext cx="1017323" cy="164746"/>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Pounds</a:t>
            </a:r>
            <a:endParaRPr lang="en-US" sz="1000" dirty="0">
              <a:solidFill>
                <a:schemeClr val="tx1">
                  <a:lumMod val="65000"/>
                  <a:lumOff val="35000"/>
                </a:schemeClr>
              </a:solidFill>
            </a:endParaRPr>
          </a:p>
        </p:txBody>
      </p:sp>
      <p:sp>
        <p:nvSpPr>
          <p:cNvPr id="35" name="Rounded Rectangle 34"/>
          <p:cNvSpPr/>
          <p:nvPr/>
        </p:nvSpPr>
        <p:spPr>
          <a:xfrm>
            <a:off x="2825343" y="3279064"/>
            <a:ext cx="1062150" cy="8283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Unit of Measure </a:t>
            </a:r>
            <a:endParaRPr lang="en-US" sz="1000" dirty="0">
              <a:solidFill>
                <a:schemeClr val="tx1">
                  <a:lumMod val="65000"/>
                  <a:lumOff val="35000"/>
                </a:schemeClr>
              </a:solidFill>
            </a:endParaRPr>
          </a:p>
        </p:txBody>
      </p:sp>
      <p:pic>
        <p:nvPicPr>
          <p:cNvPr id="38" name="Picture 37"/>
          <p:cNvPicPr>
            <a:picLocks noChangeAspect="1"/>
          </p:cNvPicPr>
          <p:nvPr/>
        </p:nvPicPr>
        <p:blipFill>
          <a:blip r:embed="rId7"/>
          <a:stretch>
            <a:fillRect/>
          </a:stretch>
        </p:blipFill>
        <p:spPr>
          <a:xfrm>
            <a:off x="3985098" y="1846407"/>
            <a:ext cx="5261697" cy="2889705"/>
          </a:xfrm>
          <a:prstGeom prst="rect">
            <a:avLst/>
          </a:prstGeom>
        </p:spPr>
      </p:pic>
      <p:sp>
        <p:nvSpPr>
          <p:cNvPr id="39" name="Rectangle 38"/>
          <p:cNvSpPr/>
          <p:nvPr/>
        </p:nvSpPr>
        <p:spPr>
          <a:xfrm>
            <a:off x="3985098" y="2258646"/>
            <a:ext cx="5261697" cy="16957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p:cNvSpPr/>
          <p:nvPr/>
        </p:nvSpPr>
        <p:spPr>
          <a:xfrm>
            <a:off x="3989459" y="2661356"/>
            <a:ext cx="5261697" cy="16957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p:cNvSpPr/>
          <p:nvPr/>
        </p:nvSpPr>
        <p:spPr>
          <a:xfrm>
            <a:off x="3985098" y="3471586"/>
            <a:ext cx="5261697" cy="16957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p:cNvSpPr/>
          <p:nvPr/>
        </p:nvSpPr>
        <p:spPr>
          <a:xfrm>
            <a:off x="3980737" y="3745890"/>
            <a:ext cx="5261697" cy="16957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500554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81</a:t>
            </a:fld>
            <a:endParaRPr lang="en-US" dirty="0"/>
          </a:p>
        </p:txBody>
      </p:sp>
      <p:sp>
        <p:nvSpPr>
          <p:cNvPr id="3" name="Text Placeholder 2"/>
          <p:cNvSpPr>
            <a:spLocks noGrp="1"/>
          </p:cNvSpPr>
          <p:nvPr>
            <p:ph type="body" sz="quarter" idx="13"/>
          </p:nvPr>
        </p:nvSpPr>
        <p:spPr/>
        <p:txBody>
          <a:bodyPr/>
          <a:lstStyle/>
          <a:p>
            <a:r>
              <a:rPr lang="en-US" dirty="0" smtClean="0"/>
              <a:t>Example Parameter Over Time Chart</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981" y="875320"/>
            <a:ext cx="7468961" cy="5941890"/>
          </a:xfrm>
          <a:prstGeom prst="rect">
            <a:avLst/>
          </a:prstGeom>
        </p:spPr>
      </p:pic>
      <p:sp>
        <p:nvSpPr>
          <p:cNvPr id="7" name="Rectangle 6"/>
          <p:cNvSpPr/>
          <p:nvPr/>
        </p:nvSpPr>
        <p:spPr>
          <a:xfrm>
            <a:off x="2749436" y="1168221"/>
            <a:ext cx="6940049" cy="4146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Vandalay Industries</a:t>
            </a:r>
          </a:p>
        </p:txBody>
      </p:sp>
      <p:sp>
        <p:nvSpPr>
          <p:cNvPr id="8" name="Rounded Rectangle 7"/>
          <p:cNvSpPr/>
          <p:nvPr/>
        </p:nvSpPr>
        <p:spPr>
          <a:xfrm>
            <a:off x="2815506" y="1370737"/>
            <a:ext cx="4703238" cy="282572"/>
          </a:xfrm>
          <a:prstGeom prst="roundRect">
            <a:avLst>
              <a:gd name="adj" fmla="val 7445"/>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518075" y="1236837"/>
            <a:ext cx="1045397" cy="377997"/>
          </a:xfrm>
          <a:prstGeom prst="rect">
            <a:avLst/>
          </a:prstGeom>
        </p:spPr>
      </p:pic>
      <p:pic>
        <p:nvPicPr>
          <p:cNvPr id="10" name="Picture 9"/>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1726050"/>
            <a:ext cx="686543" cy="686543"/>
          </a:xfrm>
          <a:prstGeom prst="rect">
            <a:avLst/>
          </a:prstGeom>
        </p:spPr>
      </p:pic>
      <p:pic>
        <p:nvPicPr>
          <p:cNvPr id="11" name="Picture 10"/>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2361893"/>
            <a:ext cx="686543" cy="686543"/>
          </a:xfrm>
          <a:prstGeom prst="rect">
            <a:avLst/>
          </a:prstGeom>
        </p:spPr>
      </p:pic>
      <p:pic>
        <p:nvPicPr>
          <p:cNvPr id="12" name="Picture 11"/>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38766" y="4679784"/>
            <a:ext cx="686543" cy="686543"/>
          </a:xfrm>
          <a:prstGeom prst="rect">
            <a:avLst/>
          </a:prstGeom>
        </p:spPr>
      </p:pic>
      <p:sp>
        <p:nvSpPr>
          <p:cNvPr id="13" name="TextBox 12"/>
          <p:cNvSpPr txBox="1"/>
          <p:nvPr/>
        </p:nvSpPr>
        <p:spPr>
          <a:xfrm>
            <a:off x="2827539" y="1318954"/>
            <a:ext cx="3649449" cy="307777"/>
          </a:xfrm>
          <a:prstGeom prst="rect">
            <a:avLst/>
          </a:prstGeom>
          <a:noFill/>
        </p:spPr>
        <p:txBody>
          <a:bodyPr wrap="square" rtlCol="0">
            <a:spAutoFit/>
          </a:bodyPr>
          <a:lstStyle/>
          <a:p>
            <a:r>
              <a:rPr lang="en-US" sz="1400" dirty="0" smtClean="0"/>
              <a:t>BR-549 Aircraft WXXXX-17-C-000X Vandalay</a:t>
            </a:r>
            <a:endParaRPr lang="en-US" sz="1400" dirty="0"/>
          </a:p>
        </p:txBody>
      </p:sp>
      <p:pic>
        <p:nvPicPr>
          <p:cNvPr id="5" name="Picture 4"/>
          <p:cNvPicPr>
            <a:picLocks noChangeAspect="1"/>
          </p:cNvPicPr>
          <p:nvPr/>
        </p:nvPicPr>
        <p:blipFill>
          <a:blip r:embed="rId7"/>
          <a:stretch>
            <a:fillRect/>
          </a:stretch>
        </p:blipFill>
        <p:spPr>
          <a:xfrm>
            <a:off x="4001169" y="1828196"/>
            <a:ext cx="5260062" cy="2900108"/>
          </a:xfrm>
          <a:prstGeom prst="rect">
            <a:avLst/>
          </a:prstGeom>
        </p:spPr>
      </p:pic>
      <p:sp>
        <p:nvSpPr>
          <p:cNvPr id="14" name="Rectangle 13"/>
          <p:cNvSpPr/>
          <p:nvPr/>
        </p:nvSpPr>
        <p:spPr>
          <a:xfrm>
            <a:off x="2806072" y="1830777"/>
            <a:ext cx="1138461" cy="2889705"/>
          </a:xfrm>
          <a:prstGeom prst="rect">
            <a:avLst/>
          </a:prstGeom>
          <a:solidFill>
            <a:schemeClr val="bg1">
              <a:lumMod val="9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2847778" y="1953387"/>
            <a:ext cx="1017280" cy="186412"/>
          </a:xfrm>
          <a:prstGeom prst="roundRect">
            <a:avLst/>
          </a:prstGeom>
          <a:solidFill>
            <a:schemeClr val="tx1">
              <a:lumMod val="65000"/>
              <a:lumOff val="35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smtClean="0"/>
              <a:t>Filter</a:t>
            </a:r>
            <a:endParaRPr lang="en-US" sz="1050" dirty="0"/>
          </a:p>
        </p:txBody>
      </p:sp>
      <p:sp>
        <p:nvSpPr>
          <p:cNvPr id="16" name="Rounded Rectangle 15"/>
          <p:cNvSpPr/>
          <p:nvPr/>
        </p:nvSpPr>
        <p:spPr>
          <a:xfrm>
            <a:off x="2847778" y="2344140"/>
            <a:ext cx="1017280" cy="152444"/>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1.1 Air Vehicle</a:t>
            </a:r>
            <a:endParaRPr lang="en-US" sz="1000" dirty="0">
              <a:solidFill>
                <a:schemeClr val="tx1">
                  <a:lumMod val="65000"/>
                  <a:lumOff val="35000"/>
                </a:schemeClr>
              </a:solidFill>
            </a:endParaRPr>
          </a:p>
        </p:txBody>
      </p:sp>
      <p:sp>
        <p:nvSpPr>
          <p:cNvPr id="17" name="Rounded Rectangle 16"/>
          <p:cNvSpPr/>
          <p:nvPr/>
        </p:nvSpPr>
        <p:spPr>
          <a:xfrm>
            <a:off x="2847777" y="2700925"/>
            <a:ext cx="1017282" cy="153140"/>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Air Vehicle</a:t>
            </a:r>
            <a:endParaRPr lang="en-US" sz="1000" dirty="0">
              <a:solidFill>
                <a:schemeClr val="tx1">
                  <a:lumMod val="65000"/>
                  <a:lumOff val="35000"/>
                </a:schemeClr>
              </a:solidFill>
            </a:endParaRPr>
          </a:p>
        </p:txBody>
      </p:sp>
      <p:sp>
        <p:nvSpPr>
          <p:cNvPr id="18" name="Rounded Rectangle 17"/>
          <p:cNvSpPr/>
          <p:nvPr/>
        </p:nvSpPr>
        <p:spPr>
          <a:xfrm>
            <a:off x="2847777" y="3058406"/>
            <a:ext cx="1017282" cy="164747"/>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Weight</a:t>
            </a:r>
            <a:endParaRPr lang="en-US" sz="1000" dirty="0">
              <a:solidFill>
                <a:schemeClr val="tx1">
                  <a:lumMod val="65000"/>
                  <a:lumOff val="35000"/>
                </a:schemeClr>
              </a:solidFill>
            </a:endParaRPr>
          </a:p>
        </p:txBody>
      </p:sp>
      <p:sp>
        <p:nvSpPr>
          <p:cNvPr id="19" name="Rounded Rectangle 18"/>
          <p:cNvSpPr/>
          <p:nvPr/>
        </p:nvSpPr>
        <p:spPr>
          <a:xfrm>
            <a:off x="2815506" y="2180080"/>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WBS Element</a:t>
            </a:r>
            <a:endParaRPr lang="en-US" sz="1000" dirty="0">
              <a:solidFill>
                <a:schemeClr val="tx1">
                  <a:lumMod val="65000"/>
                  <a:lumOff val="35000"/>
                </a:schemeClr>
              </a:solidFill>
            </a:endParaRPr>
          </a:p>
        </p:txBody>
      </p:sp>
      <p:sp>
        <p:nvSpPr>
          <p:cNvPr id="20" name="Rounded Rectangle 19"/>
          <p:cNvSpPr/>
          <p:nvPr/>
        </p:nvSpPr>
        <p:spPr>
          <a:xfrm>
            <a:off x="2815506" y="2536865"/>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Item Type</a:t>
            </a:r>
            <a:endParaRPr lang="en-US" sz="1000" dirty="0">
              <a:solidFill>
                <a:schemeClr val="tx1">
                  <a:lumMod val="65000"/>
                  <a:lumOff val="35000"/>
                </a:schemeClr>
              </a:solidFill>
            </a:endParaRPr>
          </a:p>
        </p:txBody>
      </p:sp>
      <p:sp>
        <p:nvSpPr>
          <p:cNvPr id="21" name="Rounded Rectangle 20"/>
          <p:cNvSpPr/>
          <p:nvPr/>
        </p:nvSpPr>
        <p:spPr>
          <a:xfrm>
            <a:off x="2815506" y="2894346"/>
            <a:ext cx="1081824" cy="12377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Parameter </a:t>
            </a:r>
            <a:endParaRPr lang="en-US" sz="1000" dirty="0">
              <a:solidFill>
                <a:schemeClr val="tx1">
                  <a:lumMod val="65000"/>
                  <a:lumOff val="35000"/>
                </a:schemeClr>
              </a:solidFill>
            </a:endParaRPr>
          </a:p>
        </p:txBody>
      </p:sp>
      <p:sp>
        <p:nvSpPr>
          <p:cNvPr id="22" name="Rounded Rectangle 21"/>
          <p:cNvSpPr/>
          <p:nvPr/>
        </p:nvSpPr>
        <p:spPr>
          <a:xfrm>
            <a:off x="2847757" y="3386548"/>
            <a:ext cx="1017323" cy="164746"/>
          </a:xfrm>
          <a:prstGeom prst="roundRect">
            <a:avLst/>
          </a:prstGeom>
          <a:solidFill>
            <a:schemeClr val="bg2"/>
          </a:solid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tx1">
                    <a:lumMod val="65000"/>
                    <a:lumOff val="35000"/>
                  </a:schemeClr>
                </a:solidFill>
              </a:rPr>
              <a:t>Pounds</a:t>
            </a:r>
            <a:endParaRPr lang="en-US" sz="1000" dirty="0">
              <a:solidFill>
                <a:schemeClr val="tx1">
                  <a:lumMod val="65000"/>
                  <a:lumOff val="35000"/>
                </a:schemeClr>
              </a:solidFill>
            </a:endParaRPr>
          </a:p>
        </p:txBody>
      </p:sp>
      <p:sp>
        <p:nvSpPr>
          <p:cNvPr id="23" name="Rounded Rectangle 22"/>
          <p:cNvSpPr/>
          <p:nvPr/>
        </p:nvSpPr>
        <p:spPr>
          <a:xfrm>
            <a:off x="2825343" y="3263434"/>
            <a:ext cx="1062150" cy="8283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dirty="0" smtClean="0">
                <a:solidFill>
                  <a:schemeClr val="tx1">
                    <a:lumMod val="65000"/>
                    <a:lumOff val="35000"/>
                  </a:schemeClr>
                </a:solidFill>
              </a:rPr>
              <a:t>Unit of Measure </a:t>
            </a:r>
            <a:endParaRPr lang="en-US" sz="1000" dirty="0">
              <a:solidFill>
                <a:schemeClr val="tx1">
                  <a:lumMod val="65000"/>
                  <a:lumOff val="35000"/>
                </a:schemeClr>
              </a:solidFill>
            </a:endParaRPr>
          </a:p>
        </p:txBody>
      </p:sp>
    </p:spTree>
    <p:extLst>
      <p:ext uri="{BB962C8B-B14F-4D97-AF65-F5344CB8AC3E}">
        <p14:creationId xmlns:p14="http://schemas.microsoft.com/office/powerpoint/2010/main" val="17542123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Technical Data Reporting Implementation</a:t>
            </a:r>
          </a:p>
          <a:p>
            <a:r>
              <a:rPr lang="en-US" dirty="0" smtClean="0"/>
              <a:t>Treatment of Margin and Data Pedigree</a:t>
            </a:r>
            <a:endParaRPr lang="en-US" dirty="0"/>
          </a:p>
        </p:txBody>
      </p:sp>
    </p:spTree>
    <p:extLst>
      <p:ext uri="{BB962C8B-B14F-4D97-AF65-F5344CB8AC3E}">
        <p14:creationId xmlns:p14="http://schemas.microsoft.com/office/powerpoint/2010/main" val="16272749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812192" y="2115939"/>
            <a:ext cx="8269740" cy="656179"/>
          </a:xfrm>
          <a:prstGeom prst="rect">
            <a:avLst/>
          </a:prstGeom>
        </p:spPr>
      </p:pic>
      <p:sp>
        <p:nvSpPr>
          <p:cNvPr id="2" name="Slide Number Placeholder 1"/>
          <p:cNvSpPr>
            <a:spLocks noGrp="1"/>
          </p:cNvSpPr>
          <p:nvPr>
            <p:ph type="sldNum" sz="quarter" idx="12"/>
          </p:nvPr>
        </p:nvSpPr>
        <p:spPr/>
        <p:txBody>
          <a:bodyPr/>
          <a:lstStyle/>
          <a:p>
            <a:fld id="{8F8C957E-D11D-442A-875E-0647976CE83B}" type="slidenum">
              <a:rPr lang="en-US" smtClean="0"/>
              <a:t>83</a:t>
            </a:fld>
            <a:endParaRPr lang="en-US" dirty="0"/>
          </a:p>
        </p:txBody>
      </p:sp>
      <p:sp>
        <p:nvSpPr>
          <p:cNvPr id="3" name="Text Placeholder 2"/>
          <p:cNvSpPr>
            <a:spLocks noGrp="1"/>
          </p:cNvSpPr>
          <p:nvPr>
            <p:ph type="body" sz="quarter" idx="13"/>
          </p:nvPr>
        </p:nvSpPr>
        <p:spPr/>
        <p:txBody>
          <a:bodyPr/>
          <a:lstStyle/>
          <a:p>
            <a:r>
              <a:rPr lang="en-US" dirty="0" smtClean="0"/>
              <a:t>Margin</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Rectangle 4"/>
          <p:cNvSpPr/>
          <p:nvPr/>
        </p:nvSpPr>
        <p:spPr>
          <a:xfrm>
            <a:off x="0" y="1469646"/>
            <a:ext cx="3547531" cy="3434786"/>
          </a:xfrm>
          <a:prstGeom prst="rect">
            <a:avLst/>
          </a:prstGeom>
        </p:spPr>
        <p:txBody>
          <a:bodyPr wrap="square">
            <a:spAutoFit/>
          </a:bodyPr>
          <a:lstStyle/>
          <a:p>
            <a:pPr marL="228600" indent="-228600">
              <a:lnSpc>
                <a:spcPct val="90000"/>
              </a:lnSpc>
              <a:spcBef>
                <a:spcPts val="1000"/>
              </a:spcBef>
              <a:spcAft>
                <a:spcPts val="600"/>
              </a:spcAft>
              <a:buFont typeface="Calibri" panose="020F0502020204030204" pitchFamily="34" charset="0"/>
              <a:buChar char="›"/>
            </a:pPr>
            <a:r>
              <a:rPr lang="en-US" sz="2000" dirty="0">
                <a:solidFill>
                  <a:schemeClr val="bg1"/>
                </a:solidFill>
              </a:rPr>
              <a:t>Margin 5.3.9</a:t>
            </a:r>
          </a:p>
          <a:p>
            <a:pPr marL="685800" lvl="1" indent="-228600">
              <a:lnSpc>
                <a:spcPct val="90000"/>
              </a:lnSpc>
              <a:spcAft>
                <a:spcPts val="600"/>
              </a:spcAft>
              <a:buFont typeface="Arial" panose="020B0604020202020204" pitchFamily="34" charset="0"/>
              <a:buChar char="•"/>
            </a:pPr>
            <a:r>
              <a:rPr lang="x-none" sz="1600" dirty="0">
                <a:solidFill>
                  <a:schemeClr val="bg1"/>
                </a:solidFill>
              </a:rPr>
              <a:t>The estimated or measured margin for the associated Technical Parameter specified by the Mapping ID. The margin value </a:t>
            </a:r>
            <a:r>
              <a:rPr lang="en-US" sz="1600" dirty="0">
                <a:solidFill>
                  <a:schemeClr val="bg1"/>
                </a:solidFill>
              </a:rPr>
              <a:t>may</a:t>
            </a:r>
            <a:r>
              <a:rPr lang="x-none" sz="1600" dirty="0">
                <a:solidFill>
                  <a:schemeClr val="bg1"/>
                </a:solidFill>
              </a:rPr>
              <a:t> be reported </a:t>
            </a:r>
            <a:r>
              <a:rPr lang="en-US" sz="1600" dirty="0">
                <a:solidFill>
                  <a:schemeClr val="bg1"/>
                </a:solidFill>
              </a:rPr>
              <a:t>anytime the parameter is routinely expressed as a single planned value plus some amount of design margin or growth allowance. Margin is expressed in the same units as the parameter value – not as a percentage. </a:t>
            </a:r>
          </a:p>
        </p:txBody>
      </p:sp>
      <p:sp>
        <p:nvSpPr>
          <p:cNvPr id="7" name="Rectangle 6"/>
          <p:cNvSpPr/>
          <p:nvPr/>
        </p:nvSpPr>
        <p:spPr>
          <a:xfrm>
            <a:off x="4766732" y="4592321"/>
            <a:ext cx="6096000" cy="1200329"/>
          </a:xfrm>
          <a:prstGeom prst="rect">
            <a:avLst/>
          </a:prstGeom>
        </p:spPr>
        <p:txBody>
          <a:bodyPr>
            <a:spAutoFit/>
          </a:bodyPr>
          <a:lstStyle/>
          <a:p>
            <a:pPr algn="ctr"/>
            <a:r>
              <a:rPr lang="en-US" dirty="0"/>
              <a:t>An item may have a planned value of 2150 lbs with a contingency of an additional 200 lbs of growth allowance. This would be expressed with a Value=2150; Margin=200; and Unit of Measure="Pounds." Do not enter a percent.</a:t>
            </a:r>
          </a:p>
        </p:txBody>
      </p:sp>
      <p:sp>
        <p:nvSpPr>
          <p:cNvPr id="8" name="Rectangle 7"/>
          <p:cNvSpPr/>
          <p:nvPr/>
        </p:nvSpPr>
        <p:spPr>
          <a:xfrm>
            <a:off x="7706728" y="2267297"/>
            <a:ext cx="570498" cy="493664"/>
          </a:xfrm>
          <a:prstGeom prst="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11045436" y="2256140"/>
            <a:ext cx="460764" cy="493664"/>
          </a:xfrm>
          <a:prstGeom prst="rect">
            <a:avLst/>
          </a:prstGeom>
          <a:noFill/>
          <a:ln w="38100">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ular Callout 9"/>
          <p:cNvSpPr/>
          <p:nvPr/>
        </p:nvSpPr>
        <p:spPr>
          <a:xfrm>
            <a:off x="6919166" y="3476461"/>
            <a:ext cx="1409786" cy="457199"/>
          </a:xfrm>
          <a:prstGeom prst="wedgeRoundRectCallout">
            <a:avLst>
              <a:gd name="adj1" fmla="val 23213"/>
              <a:gd name="adj2" fmla="val -201464"/>
              <a:gd name="adj3" fmla="val 16667"/>
            </a:avLst>
          </a:prstGeom>
          <a:no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Value 2150</a:t>
            </a:r>
            <a:endParaRPr lang="en-US" sz="1600" dirty="0">
              <a:solidFill>
                <a:schemeClr val="tx1"/>
              </a:solidFill>
            </a:endParaRPr>
          </a:p>
        </p:txBody>
      </p:sp>
      <p:sp>
        <p:nvSpPr>
          <p:cNvPr id="11" name="Rounded Rectangular Callout 10"/>
          <p:cNvSpPr/>
          <p:nvPr/>
        </p:nvSpPr>
        <p:spPr>
          <a:xfrm>
            <a:off x="9866032" y="3476461"/>
            <a:ext cx="1409786" cy="457199"/>
          </a:xfrm>
          <a:prstGeom prst="wedgeRoundRectCallout">
            <a:avLst>
              <a:gd name="adj1" fmla="val 50349"/>
              <a:gd name="adj2" fmla="val -205546"/>
              <a:gd name="adj3" fmla="val 16667"/>
            </a:avLst>
          </a:prstGeom>
          <a:noFill/>
          <a:ln>
            <a:solidFill>
              <a:srgbClr val="6279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Margin 200</a:t>
            </a:r>
            <a:endParaRPr lang="en-US" sz="1600" dirty="0">
              <a:solidFill>
                <a:schemeClr val="tx1"/>
              </a:solidFill>
            </a:endParaRPr>
          </a:p>
        </p:txBody>
      </p:sp>
    </p:spTree>
    <p:extLst>
      <p:ext uri="{BB962C8B-B14F-4D97-AF65-F5344CB8AC3E}">
        <p14:creationId xmlns:p14="http://schemas.microsoft.com/office/powerpoint/2010/main" val="31052072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84</a:t>
            </a:fld>
            <a:endParaRPr lang="en-US" dirty="0"/>
          </a:p>
        </p:txBody>
      </p:sp>
      <p:sp>
        <p:nvSpPr>
          <p:cNvPr id="3" name="Text Placeholder 2"/>
          <p:cNvSpPr>
            <a:spLocks noGrp="1"/>
          </p:cNvSpPr>
          <p:nvPr>
            <p:ph type="body" sz="quarter" idx="13"/>
          </p:nvPr>
        </p:nvSpPr>
        <p:spPr/>
        <p:txBody>
          <a:bodyPr/>
          <a:lstStyle/>
          <a:p>
            <a:r>
              <a:rPr lang="en-US" dirty="0" smtClean="0"/>
              <a:t>Estimate vs. Actual</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p:txBody>
      </p:sp>
      <p:sp>
        <p:nvSpPr>
          <p:cNvPr id="5" name="Rectangle 4"/>
          <p:cNvSpPr/>
          <p:nvPr/>
        </p:nvSpPr>
        <p:spPr>
          <a:xfrm>
            <a:off x="377203" y="1737155"/>
            <a:ext cx="3709605" cy="1997470"/>
          </a:xfrm>
          <a:prstGeom prst="rect">
            <a:avLst/>
          </a:prstGeom>
        </p:spPr>
        <p:txBody>
          <a:bodyPr wrap="square">
            <a:spAutoFit/>
          </a:bodyPr>
          <a:lstStyle/>
          <a:p>
            <a:pPr marL="228600" indent="-228600">
              <a:lnSpc>
                <a:spcPct val="90000"/>
              </a:lnSpc>
              <a:spcBef>
                <a:spcPts val="1000"/>
              </a:spcBef>
              <a:spcAft>
                <a:spcPts val="600"/>
              </a:spcAft>
              <a:buFont typeface="Calibri" panose="020F0502020204030204" pitchFamily="34" charset="0"/>
              <a:buChar char="›"/>
            </a:pPr>
            <a:r>
              <a:rPr lang="en-US" sz="2000" dirty="0">
                <a:solidFill>
                  <a:schemeClr val="bg1"/>
                </a:solidFill>
              </a:rPr>
              <a:t>5.3.8 Estimate vs. Actual</a:t>
            </a:r>
          </a:p>
          <a:p>
            <a:pPr marL="685800" lvl="1" indent="-228600">
              <a:lnSpc>
                <a:spcPct val="90000"/>
              </a:lnSpc>
              <a:spcAft>
                <a:spcPts val="600"/>
              </a:spcAft>
              <a:buFont typeface="Arial" panose="020B0604020202020204" pitchFamily="34" charset="0"/>
              <a:buChar char="•"/>
            </a:pPr>
            <a:r>
              <a:rPr lang="en-US" sz="1600" dirty="0">
                <a:solidFill>
                  <a:schemeClr val="bg1"/>
                </a:solidFill>
              </a:rPr>
              <a:t>For each parameter value, “Estimate” or “Actual” shall be reported for the most representative valuation of the “pedigree” or derivation of the technical parameter values reported (DID reference 5.3.8)</a:t>
            </a:r>
          </a:p>
        </p:txBody>
      </p:sp>
      <p:graphicFrame>
        <p:nvGraphicFramePr>
          <p:cNvPr id="6" name="Diagram 5"/>
          <p:cNvGraphicFramePr/>
          <p:nvPr>
            <p:extLst/>
          </p:nvPr>
        </p:nvGraphicFramePr>
        <p:xfrm>
          <a:off x="5007267" y="1737155"/>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7887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F8C957E-D11D-442A-875E-0647976CE83B}" type="slidenum">
              <a:rPr lang="en-US" smtClean="0"/>
              <a:t>9</a:t>
            </a:fld>
            <a:endParaRPr lang="en-US"/>
          </a:p>
        </p:txBody>
      </p:sp>
      <p:sp>
        <p:nvSpPr>
          <p:cNvPr id="3" name="Text Placeholder 2"/>
          <p:cNvSpPr>
            <a:spLocks noGrp="1"/>
          </p:cNvSpPr>
          <p:nvPr>
            <p:ph type="body" sz="quarter" idx="13"/>
          </p:nvPr>
        </p:nvSpPr>
        <p:spPr>
          <a:xfrm>
            <a:off x="377203" y="464009"/>
            <a:ext cx="6477018" cy="500047"/>
          </a:xfrm>
        </p:spPr>
        <p:txBody>
          <a:bodyPr/>
          <a:lstStyle/>
          <a:p>
            <a:r>
              <a:rPr lang="en-US" dirty="0" smtClean="0"/>
              <a:t>CSDR Standard Plans, a Good </a:t>
            </a:r>
            <a:r>
              <a:rPr lang="en-US" dirty="0"/>
              <a:t>S</a:t>
            </a:r>
            <a:r>
              <a:rPr lang="en-US" dirty="0" smtClean="0"/>
              <a:t>tarting </a:t>
            </a:r>
            <a:r>
              <a:rPr lang="en-US" dirty="0"/>
              <a:t>P</a:t>
            </a:r>
            <a:r>
              <a:rPr lang="en-US" dirty="0" smtClean="0"/>
              <a:t>oint</a:t>
            </a:r>
            <a:endParaRPr lang="en-US" dirty="0"/>
          </a:p>
        </p:txBody>
      </p:sp>
      <p:sp>
        <p:nvSpPr>
          <p:cNvPr id="4" name="Text Placeholder 3"/>
          <p:cNvSpPr>
            <a:spLocks noGrp="1"/>
          </p:cNvSpPr>
          <p:nvPr>
            <p:ph type="body" sz="quarter" idx="14"/>
          </p:nvPr>
        </p:nvSpPr>
        <p:spPr/>
        <p:txBody>
          <a:bodyPr/>
          <a:lstStyle/>
          <a:p>
            <a:r>
              <a:rPr lang="en-US" dirty="0"/>
              <a:t>Technical Data Reporting Implementation</a:t>
            </a:r>
          </a:p>
          <a:p>
            <a:endParaRPr lang="en-US" dirty="0"/>
          </a:p>
          <a:p>
            <a:endParaRPr lang="en-US" dirty="0"/>
          </a:p>
        </p:txBody>
      </p:sp>
      <p:sp>
        <p:nvSpPr>
          <p:cNvPr id="6" name="Content Placeholder 2"/>
          <p:cNvSpPr txBox="1">
            <a:spLocks/>
          </p:cNvSpPr>
          <p:nvPr/>
        </p:nvSpPr>
        <p:spPr>
          <a:xfrm>
            <a:off x="2164125" y="998389"/>
            <a:ext cx="3822112" cy="381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t>Extending MIL STD </a:t>
            </a:r>
            <a:r>
              <a:rPr lang="en-US" sz="1800" b="1" dirty="0" smtClean="0"/>
              <a:t>881E</a:t>
            </a:r>
            <a:endParaRPr lang="en-US" sz="1800" u="sng" dirty="0" smtClean="0"/>
          </a:p>
          <a:p>
            <a:pPr marL="0" indent="0">
              <a:buFont typeface="Arial" panose="020B0604020202020204" pitchFamily="34" charset="0"/>
              <a:buNone/>
            </a:pPr>
            <a:endParaRPr lang="en-US" sz="1800" u="sng" dirty="0" smtClean="0"/>
          </a:p>
          <a:p>
            <a:pPr marL="0" indent="0">
              <a:buFont typeface="Arial" panose="020B0604020202020204" pitchFamily="34" charset="0"/>
              <a:buNone/>
            </a:pPr>
            <a:endParaRPr lang="en-US" sz="1800" u="sng" dirty="0" smtClean="0"/>
          </a:p>
          <a:p>
            <a:pPr marL="0" indent="0">
              <a:buFont typeface="Arial" panose="020B0604020202020204" pitchFamily="34" charset="0"/>
              <a:buNone/>
            </a:pPr>
            <a:endParaRPr lang="en-US" sz="1800" u="sng" dirty="0"/>
          </a:p>
        </p:txBody>
      </p:sp>
      <p:sp>
        <p:nvSpPr>
          <p:cNvPr id="7" name="Rounded Rectangle 6"/>
          <p:cNvSpPr/>
          <p:nvPr/>
        </p:nvSpPr>
        <p:spPr>
          <a:xfrm>
            <a:off x="311346" y="6196551"/>
            <a:ext cx="1028700" cy="16459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900" dirty="0">
                <a:solidFill>
                  <a:prstClr val="black"/>
                </a:solidFill>
              </a:rPr>
              <a:t>Not AFCAA</a:t>
            </a:r>
          </a:p>
        </p:txBody>
      </p:sp>
      <p:sp>
        <p:nvSpPr>
          <p:cNvPr id="8" name="Content Placeholder 2"/>
          <p:cNvSpPr txBox="1">
            <a:spLocks/>
          </p:cNvSpPr>
          <p:nvPr/>
        </p:nvSpPr>
        <p:spPr bwMode="auto">
          <a:xfrm>
            <a:off x="179667" y="4576828"/>
            <a:ext cx="1427561" cy="817357"/>
          </a:xfrm>
          <a:prstGeom prst="rect">
            <a:avLst/>
          </a:prstGeom>
          <a:noFill/>
          <a:ln w="9525">
            <a:noFill/>
            <a:miter lim="800000"/>
            <a:headEnd/>
            <a:tailEnd/>
          </a:ln>
        </p:spPr>
        <p:txBody>
          <a:bodyPr vert="horz" wrap="square" lIns="68498" tIns="34249" rIns="68498" bIns="34249" numCol="1" anchor="t" anchorCtr="0" compatLnSpc="1">
            <a:prstTxWarp prst="textNoShape">
              <a:avLst/>
            </a:prstTxWarp>
          </a:bodyPr>
          <a:lstStyle>
            <a:lvl1pPr marL="342482" indent="-342482"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1pPr>
            <a:lvl2pPr marL="682625" indent="-33496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2pPr>
            <a:lvl3pPr marL="1023938" indent="-34131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377950" indent="-354013"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1719263"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1528" indent="-228323" algn="l" defTabSz="9132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170" indent="-228323" algn="l" defTabSz="9132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810" indent="-228323" algn="l" defTabSz="9132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454" indent="-228323" algn="l" defTabSz="91328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900" u="sng" dirty="0">
                <a:solidFill>
                  <a:prstClr val="black"/>
                </a:solidFill>
              </a:rPr>
              <a:t>Product Extensions</a:t>
            </a:r>
          </a:p>
          <a:p>
            <a:pPr marL="0" indent="0">
              <a:buNone/>
            </a:pPr>
            <a:r>
              <a:rPr lang="en-US" sz="750" dirty="0">
                <a:solidFill>
                  <a:prstClr val="black"/>
                </a:solidFill>
              </a:rPr>
              <a:t>Repeatable</a:t>
            </a:r>
          </a:p>
          <a:p>
            <a:pPr marL="0" indent="0">
              <a:buNone/>
            </a:pPr>
            <a:r>
              <a:rPr lang="en-US" sz="750" dirty="0">
                <a:solidFill>
                  <a:prstClr val="black"/>
                </a:solidFill>
              </a:rPr>
              <a:t>Predictable</a:t>
            </a:r>
          </a:p>
          <a:p>
            <a:pPr marL="0" indent="0">
              <a:buNone/>
            </a:pPr>
            <a:r>
              <a:rPr lang="en-US" sz="750" dirty="0">
                <a:solidFill>
                  <a:prstClr val="black"/>
                </a:solidFill>
              </a:rPr>
              <a:t>Modular</a:t>
            </a:r>
          </a:p>
          <a:p>
            <a:pPr marL="0" indent="0">
              <a:buNone/>
            </a:pPr>
            <a:r>
              <a:rPr lang="en-US" sz="750" dirty="0">
                <a:solidFill>
                  <a:prstClr val="black"/>
                </a:solidFill>
              </a:rPr>
              <a:t>Collaboration Framework</a:t>
            </a:r>
          </a:p>
          <a:p>
            <a:pPr marL="0" indent="0">
              <a:buNone/>
            </a:pPr>
            <a:r>
              <a:rPr lang="en-US" sz="750" dirty="0">
                <a:solidFill>
                  <a:prstClr val="black"/>
                </a:solidFill>
              </a:rPr>
              <a:t>Tailor-able by Phase</a:t>
            </a:r>
          </a:p>
          <a:p>
            <a:pPr marL="0" indent="0">
              <a:buNone/>
            </a:pPr>
            <a:r>
              <a:rPr lang="en-US" sz="750" dirty="0">
                <a:solidFill>
                  <a:prstClr val="black"/>
                </a:solidFill>
              </a:rPr>
              <a:t>Update cycle as needed</a:t>
            </a:r>
          </a:p>
          <a:p>
            <a:pPr marL="0" indent="0">
              <a:buNone/>
            </a:pPr>
            <a:endParaRPr lang="en-US" sz="1050" dirty="0">
              <a:solidFill>
                <a:prstClr val="black"/>
              </a:solidFill>
            </a:endParaRPr>
          </a:p>
        </p:txBody>
      </p:sp>
      <p:sp>
        <p:nvSpPr>
          <p:cNvPr id="9" name="Rounded Rectangle 8"/>
          <p:cNvSpPr/>
          <p:nvPr/>
        </p:nvSpPr>
        <p:spPr>
          <a:xfrm>
            <a:off x="311346" y="5968221"/>
            <a:ext cx="1028700" cy="16459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900" dirty="0">
                <a:solidFill>
                  <a:prstClr val="black"/>
                </a:solidFill>
              </a:rPr>
              <a:t>AFCAA</a:t>
            </a:r>
          </a:p>
        </p:txBody>
      </p:sp>
      <p:sp>
        <p:nvSpPr>
          <p:cNvPr id="10" name="TextBox 9"/>
          <p:cNvSpPr txBox="1"/>
          <p:nvPr/>
        </p:nvSpPr>
        <p:spPr>
          <a:xfrm>
            <a:off x="179667" y="1365521"/>
            <a:ext cx="1629074" cy="3434082"/>
          </a:xfrm>
          <a:prstGeom prst="rect">
            <a:avLst/>
          </a:prstGeom>
          <a:noFill/>
        </p:spPr>
        <p:txBody>
          <a:bodyPr wrap="square" rtlCol="0">
            <a:spAutoFit/>
          </a:bodyPr>
          <a:lstStyle/>
          <a:p>
            <a:r>
              <a:rPr lang="en-US" u="sng" dirty="0"/>
              <a:t>MIL STD </a:t>
            </a:r>
          </a:p>
          <a:p>
            <a:r>
              <a:rPr lang="en-US" sz="900" dirty="0"/>
              <a:t>“…consistent and visible framework …”</a:t>
            </a:r>
          </a:p>
          <a:p>
            <a:r>
              <a:rPr lang="en-US" sz="900" dirty="0"/>
              <a:t>“…consistent application of the WBS for all programmatic needs (including performance, cost, schedule, risk, budget, and contractual).”</a:t>
            </a:r>
          </a:p>
          <a:p>
            <a:r>
              <a:rPr lang="en-US" sz="900" dirty="0"/>
              <a:t>“…tailoring may occur …”</a:t>
            </a:r>
          </a:p>
          <a:p>
            <a:r>
              <a:rPr lang="en-US" sz="900" dirty="0"/>
              <a:t>“An effective WBS … has a logical structure and is tailored to a particular defense materiel item. ”</a:t>
            </a:r>
          </a:p>
          <a:p>
            <a:endParaRPr lang="en-US" sz="900" dirty="0"/>
          </a:p>
          <a:p>
            <a:r>
              <a:rPr lang="en-US" sz="900" dirty="0"/>
              <a:t>Update cycle &gt; 5 years</a:t>
            </a:r>
          </a:p>
          <a:p>
            <a:pPr marL="82154"/>
            <a:r>
              <a:rPr lang="en-US" sz="788" dirty="0"/>
              <a:t>MIL-STD-881D 2018</a:t>
            </a:r>
          </a:p>
          <a:p>
            <a:pPr marL="82154"/>
            <a:r>
              <a:rPr lang="en-US" sz="788" dirty="0"/>
              <a:t>MIL-STD-881C 2011 </a:t>
            </a:r>
          </a:p>
          <a:p>
            <a:pPr marL="82154"/>
            <a:r>
              <a:rPr lang="en-US" sz="788" dirty="0"/>
              <a:t>MIL-HDBK-881A 2005 </a:t>
            </a:r>
          </a:p>
          <a:p>
            <a:pPr marL="82154"/>
            <a:r>
              <a:rPr lang="en-US" sz="788" dirty="0"/>
              <a:t>MIL-HDBK-881 1998 </a:t>
            </a:r>
          </a:p>
          <a:p>
            <a:pPr marL="82154"/>
            <a:r>
              <a:rPr lang="en-US" sz="788" dirty="0"/>
              <a:t>MIL-STD-881B 1993</a:t>
            </a:r>
          </a:p>
          <a:p>
            <a:pPr marL="82154"/>
            <a:r>
              <a:rPr lang="en-US" sz="788" dirty="0"/>
              <a:t>MIL-STD-881A 1975</a:t>
            </a:r>
          </a:p>
          <a:p>
            <a:pPr marL="82154"/>
            <a:r>
              <a:rPr lang="en-US" sz="788" dirty="0"/>
              <a:t>MIL-STD-881 1968</a:t>
            </a:r>
          </a:p>
          <a:p>
            <a:endParaRPr lang="en-US" sz="900" dirty="0"/>
          </a:p>
        </p:txBody>
      </p:sp>
      <p:sp>
        <p:nvSpPr>
          <p:cNvPr id="11" name="Rounded Rectangle 10"/>
          <p:cNvSpPr/>
          <p:nvPr/>
        </p:nvSpPr>
        <p:spPr>
          <a:xfrm>
            <a:off x="2188158" y="4108862"/>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H Unmanned Maritime</a:t>
            </a:r>
          </a:p>
        </p:txBody>
      </p:sp>
      <p:sp>
        <p:nvSpPr>
          <p:cNvPr id="12" name="Rounded Rectangle 11"/>
          <p:cNvSpPr/>
          <p:nvPr/>
        </p:nvSpPr>
        <p:spPr>
          <a:xfrm>
            <a:off x="2188158" y="3035001"/>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C Missile/Ordnance</a:t>
            </a:r>
          </a:p>
        </p:txBody>
      </p:sp>
      <p:sp>
        <p:nvSpPr>
          <p:cNvPr id="13" name="Rounded Rectangle 12"/>
          <p:cNvSpPr/>
          <p:nvPr/>
        </p:nvSpPr>
        <p:spPr>
          <a:xfrm>
            <a:off x="2188158" y="1853432"/>
            <a:ext cx="3909060" cy="1131389"/>
          </a:xfrm>
          <a:prstGeom prst="roundRect">
            <a:avLst>
              <a:gd name="adj" fmla="val 6491"/>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B Electronic or Generic</a:t>
            </a:r>
          </a:p>
        </p:txBody>
      </p:sp>
      <p:sp>
        <p:nvSpPr>
          <p:cNvPr id="14" name="Rounded Rectangle 13"/>
          <p:cNvSpPr/>
          <p:nvPr/>
        </p:nvSpPr>
        <p:spPr>
          <a:xfrm>
            <a:off x="2188158" y="1400059"/>
            <a:ext cx="3909060" cy="411480"/>
          </a:xfrm>
          <a:prstGeom prst="roundRect">
            <a:avLst>
              <a:gd name="adj" fmla="val 10460"/>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A Aircraft</a:t>
            </a:r>
          </a:p>
        </p:txBody>
      </p:sp>
      <p:sp>
        <p:nvSpPr>
          <p:cNvPr id="15" name="Rounded Rectangle 14"/>
          <p:cNvSpPr/>
          <p:nvPr/>
        </p:nvSpPr>
        <p:spPr>
          <a:xfrm>
            <a:off x="2188158" y="3249773"/>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D Strategic Missile</a:t>
            </a:r>
          </a:p>
        </p:txBody>
      </p:sp>
      <p:sp>
        <p:nvSpPr>
          <p:cNvPr id="16" name="Rounded Rectangle 15"/>
          <p:cNvSpPr/>
          <p:nvPr/>
        </p:nvSpPr>
        <p:spPr>
          <a:xfrm>
            <a:off x="2188158" y="3464545"/>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E Sea</a:t>
            </a:r>
          </a:p>
        </p:txBody>
      </p:sp>
      <p:sp>
        <p:nvSpPr>
          <p:cNvPr id="17" name="Rounded Rectangle 16"/>
          <p:cNvSpPr/>
          <p:nvPr/>
        </p:nvSpPr>
        <p:spPr>
          <a:xfrm>
            <a:off x="2188158" y="3679318"/>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F Space</a:t>
            </a:r>
          </a:p>
        </p:txBody>
      </p:sp>
      <p:sp>
        <p:nvSpPr>
          <p:cNvPr id="18" name="Rounded Rectangle 17"/>
          <p:cNvSpPr/>
          <p:nvPr/>
        </p:nvSpPr>
        <p:spPr>
          <a:xfrm>
            <a:off x="2188158" y="3894090"/>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G Ground Vehicle </a:t>
            </a:r>
          </a:p>
        </p:txBody>
      </p:sp>
      <p:sp>
        <p:nvSpPr>
          <p:cNvPr id="19" name="Rounded Rectangle 18"/>
          <p:cNvSpPr/>
          <p:nvPr/>
        </p:nvSpPr>
        <p:spPr>
          <a:xfrm>
            <a:off x="2188158" y="4323634"/>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I Launch Vehicle</a:t>
            </a:r>
          </a:p>
        </p:txBody>
      </p:sp>
      <p:sp>
        <p:nvSpPr>
          <p:cNvPr id="20" name="Rounded Rectangle 19"/>
          <p:cNvSpPr/>
          <p:nvPr/>
        </p:nvSpPr>
        <p:spPr>
          <a:xfrm>
            <a:off x="2202068" y="4961875"/>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smtClean="0">
                <a:solidFill>
                  <a:prstClr val="black"/>
                </a:solidFill>
              </a:rPr>
              <a:t>J Information/Defense </a:t>
            </a:r>
            <a:r>
              <a:rPr lang="en-US" sz="1200" dirty="0">
                <a:solidFill>
                  <a:prstClr val="black"/>
                </a:solidFill>
              </a:rPr>
              <a:t>Business</a:t>
            </a:r>
          </a:p>
        </p:txBody>
      </p:sp>
      <p:sp>
        <p:nvSpPr>
          <p:cNvPr id="21" name="Rounded Rectangle 20"/>
          <p:cNvSpPr/>
          <p:nvPr/>
        </p:nvSpPr>
        <p:spPr>
          <a:xfrm>
            <a:off x="2202068" y="5168171"/>
            <a:ext cx="390906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K</a:t>
            </a:r>
            <a:r>
              <a:rPr lang="en-US" sz="1200" dirty="0" smtClean="0">
                <a:solidFill>
                  <a:prstClr val="black"/>
                </a:solidFill>
              </a:rPr>
              <a:t> </a:t>
            </a:r>
            <a:r>
              <a:rPr lang="en-US" sz="1200" dirty="0">
                <a:solidFill>
                  <a:prstClr val="black"/>
                </a:solidFill>
              </a:rPr>
              <a:t>Common Elements</a:t>
            </a:r>
          </a:p>
        </p:txBody>
      </p:sp>
      <p:sp>
        <p:nvSpPr>
          <p:cNvPr id="22" name="Rounded Rectangle 21"/>
          <p:cNvSpPr/>
          <p:nvPr/>
        </p:nvSpPr>
        <p:spPr>
          <a:xfrm>
            <a:off x="2202068" y="5382943"/>
            <a:ext cx="3909060" cy="188987"/>
          </a:xfrm>
          <a:prstGeom prst="roundRect">
            <a:avLst>
              <a:gd name="adj" fmla="val 6392"/>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r>
              <a:rPr lang="en-US" sz="1200" dirty="0" smtClean="0">
                <a:solidFill>
                  <a:prstClr val="black"/>
                </a:solidFill>
              </a:rPr>
              <a:t>L </a:t>
            </a:r>
            <a:r>
              <a:rPr lang="en-US" sz="1200" dirty="0">
                <a:solidFill>
                  <a:prstClr val="black"/>
                </a:solidFill>
              </a:rPr>
              <a:t>Sustainment</a:t>
            </a:r>
          </a:p>
        </p:txBody>
      </p:sp>
      <p:sp>
        <p:nvSpPr>
          <p:cNvPr id="23" name="Rounded Rectangle 22"/>
          <p:cNvSpPr/>
          <p:nvPr/>
        </p:nvSpPr>
        <p:spPr>
          <a:xfrm>
            <a:off x="4263946" y="3045050"/>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smtClean="0">
                <a:solidFill>
                  <a:prstClr val="black"/>
                </a:solidFill>
              </a:rPr>
              <a:t>Missile</a:t>
            </a:r>
            <a:endParaRPr lang="en-US" sz="1200" dirty="0">
              <a:solidFill>
                <a:prstClr val="black"/>
              </a:solidFill>
            </a:endParaRPr>
          </a:p>
        </p:txBody>
      </p:sp>
      <p:sp>
        <p:nvSpPr>
          <p:cNvPr id="24" name="Rounded Rectangle 23"/>
          <p:cNvSpPr/>
          <p:nvPr/>
        </p:nvSpPr>
        <p:spPr>
          <a:xfrm>
            <a:off x="4263946" y="1897093"/>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Electronic Warfare</a:t>
            </a:r>
          </a:p>
        </p:txBody>
      </p:sp>
      <p:sp>
        <p:nvSpPr>
          <p:cNvPr id="25" name="Rounded Rectangle 24"/>
          <p:cNvSpPr/>
          <p:nvPr/>
        </p:nvSpPr>
        <p:spPr>
          <a:xfrm>
            <a:off x="4263946" y="1448503"/>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Aircraft</a:t>
            </a:r>
          </a:p>
        </p:txBody>
      </p:sp>
      <p:sp>
        <p:nvSpPr>
          <p:cNvPr id="26" name="Rounded Rectangle 25"/>
          <p:cNvSpPr/>
          <p:nvPr/>
        </p:nvSpPr>
        <p:spPr>
          <a:xfrm>
            <a:off x="4263946" y="3267748"/>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Strategic Missile</a:t>
            </a:r>
          </a:p>
        </p:txBody>
      </p:sp>
      <p:sp>
        <p:nvSpPr>
          <p:cNvPr id="27" name="Rounded Rectangle 26"/>
          <p:cNvSpPr/>
          <p:nvPr/>
        </p:nvSpPr>
        <p:spPr>
          <a:xfrm>
            <a:off x="4263065" y="3478261"/>
            <a:ext cx="1783080" cy="137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Ship</a:t>
            </a:r>
          </a:p>
        </p:txBody>
      </p:sp>
      <p:sp>
        <p:nvSpPr>
          <p:cNvPr id="28" name="Rounded Rectangle 27"/>
          <p:cNvSpPr/>
          <p:nvPr/>
        </p:nvSpPr>
        <p:spPr>
          <a:xfrm>
            <a:off x="4263946" y="3690796"/>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Space</a:t>
            </a:r>
          </a:p>
        </p:txBody>
      </p:sp>
      <p:sp>
        <p:nvSpPr>
          <p:cNvPr id="29" name="Rounded Rectangle 28"/>
          <p:cNvSpPr/>
          <p:nvPr/>
        </p:nvSpPr>
        <p:spPr>
          <a:xfrm>
            <a:off x="4271842" y="3909229"/>
            <a:ext cx="1783080" cy="137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Ground Vehicle </a:t>
            </a:r>
          </a:p>
        </p:txBody>
      </p:sp>
      <p:sp>
        <p:nvSpPr>
          <p:cNvPr id="30" name="Rounded Rectangle 29"/>
          <p:cNvSpPr/>
          <p:nvPr/>
        </p:nvSpPr>
        <p:spPr>
          <a:xfrm>
            <a:off x="4271842" y="4126218"/>
            <a:ext cx="1783080" cy="13716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UUV</a:t>
            </a:r>
          </a:p>
        </p:txBody>
      </p:sp>
      <p:sp>
        <p:nvSpPr>
          <p:cNvPr id="32" name="Rounded Rectangle 31"/>
          <p:cNvSpPr/>
          <p:nvPr/>
        </p:nvSpPr>
        <p:spPr>
          <a:xfrm>
            <a:off x="4263065" y="2258817"/>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C4I Electronics</a:t>
            </a:r>
          </a:p>
        </p:txBody>
      </p:sp>
      <p:sp>
        <p:nvSpPr>
          <p:cNvPr id="33" name="Rounded Rectangle 32"/>
          <p:cNvSpPr/>
          <p:nvPr/>
        </p:nvSpPr>
        <p:spPr>
          <a:xfrm>
            <a:off x="4263065" y="2439679"/>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smtClean="0">
                <a:solidFill>
                  <a:prstClr val="black"/>
                </a:solidFill>
              </a:rPr>
              <a:t>Radar</a:t>
            </a:r>
            <a:endParaRPr lang="en-US" sz="1200" dirty="0">
              <a:solidFill>
                <a:prstClr val="black"/>
              </a:solidFill>
            </a:endParaRPr>
          </a:p>
        </p:txBody>
      </p:sp>
      <p:sp>
        <p:nvSpPr>
          <p:cNvPr id="34" name="Rounded Rectangle 33"/>
          <p:cNvSpPr/>
          <p:nvPr/>
        </p:nvSpPr>
        <p:spPr>
          <a:xfrm>
            <a:off x="4285228" y="5405824"/>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Sustainment</a:t>
            </a:r>
          </a:p>
        </p:txBody>
      </p:sp>
      <p:sp>
        <p:nvSpPr>
          <p:cNvPr id="35" name="Rounded Rectangle 34"/>
          <p:cNvSpPr/>
          <p:nvPr/>
        </p:nvSpPr>
        <p:spPr>
          <a:xfrm>
            <a:off x="4263065" y="2620540"/>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Engine</a:t>
            </a:r>
          </a:p>
        </p:txBody>
      </p:sp>
      <p:sp>
        <p:nvSpPr>
          <p:cNvPr id="36" name="Rounded Rectangle 35"/>
          <p:cNvSpPr/>
          <p:nvPr/>
        </p:nvSpPr>
        <p:spPr>
          <a:xfrm>
            <a:off x="4263946" y="2801401"/>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Generic Subcontractor</a:t>
            </a:r>
          </a:p>
        </p:txBody>
      </p:sp>
      <p:sp>
        <p:nvSpPr>
          <p:cNvPr id="37" name="Rounded Rectangle 36"/>
          <p:cNvSpPr/>
          <p:nvPr/>
        </p:nvSpPr>
        <p:spPr>
          <a:xfrm>
            <a:off x="2202068" y="6089250"/>
            <a:ext cx="3909060" cy="203928"/>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OGC Flight Test</a:t>
            </a:r>
          </a:p>
        </p:txBody>
      </p:sp>
      <p:sp>
        <p:nvSpPr>
          <p:cNvPr id="38" name="Rounded Rectangle 37"/>
          <p:cNvSpPr/>
          <p:nvPr/>
        </p:nvSpPr>
        <p:spPr>
          <a:xfrm>
            <a:off x="2209395" y="6348076"/>
            <a:ext cx="3887418" cy="2148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Training Systems</a:t>
            </a:r>
          </a:p>
        </p:txBody>
      </p:sp>
      <p:sp>
        <p:nvSpPr>
          <p:cNvPr id="39" name="Rounded Rectangle 38"/>
          <p:cNvSpPr/>
          <p:nvPr/>
        </p:nvSpPr>
        <p:spPr>
          <a:xfrm>
            <a:off x="4263065" y="2077955"/>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Avionics</a:t>
            </a:r>
          </a:p>
        </p:txBody>
      </p:sp>
      <p:sp>
        <p:nvSpPr>
          <p:cNvPr id="40" name="Rounded Rectangle 39"/>
          <p:cNvSpPr/>
          <p:nvPr/>
        </p:nvSpPr>
        <p:spPr>
          <a:xfrm>
            <a:off x="311345" y="6423342"/>
            <a:ext cx="1028701" cy="164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900" dirty="0">
                <a:solidFill>
                  <a:prstClr val="black"/>
                </a:solidFill>
              </a:rPr>
              <a:t>Not 881</a:t>
            </a:r>
          </a:p>
        </p:txBody>
      </p:sp>
      <p:grpSp>
        <p:nvGrpSpPr>
          <p:cNvPr id="41" name="Group 40"/>
          <p:cNvGrpSpPr/>
          <p:nvPr/>
        </p:nvGrpSpPr>
        <p:grpSpPr>
          <a:xfrm>
            <a:off x="2202067" y="5803318"/>
            <a:ext cx="4309614" cy="248064"/>
            <a:chOff x="8713745" y="5772004"/>
            <a:chExt cx="2621052" cy="228542"/>
          </a:xfrm>
        </p:grpSpPr>
        <p:sp>
          <p:nvSpPr>
            <p:cNvPr id="42" name="Rounded Rectangle 41"/>
            <p:cNvSpPr/>
            <p:nvPr/>
          </p:nvSpPr>
          <p:spPr>
            <a:xfrm>
              <a:off x="8713745" y="5772004"/>
              <a:ext cx="2377440" cy="209989"/>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Modifications</a:t>
              </a:r>
            </a:p>
          </p:txBody>
        </p:sp>
        <p:sp>
          <p:nvSpPr>
            <p:cNvPr id="43" name="Rectangle 42"/>
            <p:cNvSpPr/>
            <p:nvPr/>
          </p:nvSpPr>
          <p:spPr>
            <a:xfrm>
              <a:off x="10387927" y="5797332"/>
              <a:ext cx="946870" cy="203214"/>
            </a:xfrm>
            <a:prstGeom prst="rect">
              <a:avLst/>
            </a:prstGeom>
          </p:spPr>
          <p:txBody>
            <a:bodyPr wrap="square">
              <a:spAutoFit/>
            </a:bodyPr>
            <a:lstStyle/>
            <a:p>
              <a:pPr algn="ctr">
                <a:lnSpc>
                  <a:spcPts val="450"/>
                </a:lnSpc>
              </a:pPr>
              <a:r>
                <a:rPr lang="en-US" sz="600" dirty="0">
                  <a:solidFill>
                    <a:prstClr val="black"/>
                  </a:solidFill>
                </a:rPr>
                <a:t>Implementation</a:t>
              </a:r>
            </a:p>
            <a:p>
              <a:pPr algn="ctr">
                <a:lnSpc>
                  <a:spcPts val="450"/>
                </a:lnSpc>
              </a:pPr>
              <a:r>
                <a:rPr lang="en-US" sz="600" dirty="0">
                  <a:solidFill>
                    <a:prstClr val="black"/>
                  </a:solidFill>
                </a:rPr>
                <a:t>Guidance only</a:t>
              </a:r>
              <a:endParaRPr lang="en-US" dirty="0"/>
            </a:p>
          </p:txBody>
        </p:sp>
      </p:grpSp>
      <p:sp>
        <p:nvSpPr>
          <p:cNvPr id="44" name="Rounded Rectangle 43"/>
          <p:cNvSpPr/>
          <p:nvPr/>
        </p:nvSpPr>
        <p:spPr>
          <a:xfrm>
            <a:off x="4263065" y="1618504"/>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UAV</a:t>
            </a:r>
          </a:p>
        </p:txBody>
      </p:sp>
      <p:grpSp>
        <p:nvGrpSpPr>
          <p:cNvPr id="45" name="Group 44"/>
          <p:cNvGrpSpPr/>
          <p:nvPr/>
        </p:nvGrpSpPr>
        <p:grpSpPr>
          <a:xfrm>
            <a:off x="4277853" y="4976312"/>
            <a:ext cx="1899889" cy="167123"/>
            <a:chOff x="5987648" y="5058190"/>
            <a:chExt cx="2533186" cy="222831"/>
          </a:xfrm>
        </p:grpSpPr>
        <p:sp>
          <p:nvSpPr>
            <p:cNvPr id="46" name="Rounded Rectangle 45"/>
            <p:cNvSpPr/>
            <p:nvPr/>
          </p:nvSpPr>
          <p:spPr>
            <a:xfrm>
              <a:off x="5987648" y="5058190"/>
              <a:ext cx="2377440" cy="18288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a:solidFill>
                    <a:prstClr val="black"/>
                  </a:solidFill>
                </a:rPr>
                <a:t>IS/DBS</a:t>
              </a:r>
            </a:p>
          </p:txBody>
        </p:sp>
        <p:sp>
          <p:nvSpPr>
            <p:cNvPr id="47" name="Rectangle 46"/>
            <p:cNvSpPr/>
            <p:nvPr/>
          </p:nvSpPr>
          <p:spPr>
            <a:xfrm>
              <a:off x="6442948" y="5070450"/>
              <a:ext cx="2077886" cy="210571"/>
            </a:xfrm>
            <a:prstGeom prst="rect">
              <a:avLst/>
            </a:prstGeom>
          </p:spPr>
          <p:txBody>
            <a:bodyPr wrap="square">
              <a:spAutoFit/>
            </a:bodyPr>
            <a:lstStyle/>
            <a:p>
              <a:pPr algn="ctr">
                <a:lnSpc>
                  <a:spcPts val="450"/>
                </a:lnSpc>
              </a:pPr>
              <a:r>
                <a:rPr lang="en-US" sz="600" dirty="0">
                  <a:solidFill>
                    <a:prstClr val="black"/>
                  </a:solidFill>
                </a:rPr>
                <a:t>Ground Segment for </a:t>
              </a:r>
              <a:r>
                <a:rPr lang="en-US" sz="600" dirty="0" smtClean="0">
                  <a:solidFill>
                    <a:prstClr val="black"/>
                  </a:solidFill>
                </a:rPr>
                <a:t>Space or </a:t>
              </a:r>
              <a:r>
                <a:rPr lang="en-US" sz="600" dirty="0">
                  <a:solidFill>
                    <a:prstClr val="black"/>
                  </a:solidFill>
                </a:rPr>
                <a:t>UAVs</a:t>
              </a:r>
              <a:endParaRPr lang="en-US" dirty="0"/>
            </a:p>
          </p:txBody>
        </p:sp>
      </p:grpSp>
      <p:sp>
        <p:nvSpPr>
          <p:cNvPr id="48" name="Rounded Rectangle 47"/>
          <p:cNvSpPr/>
          <p:nvPr/>
        </p:nvSpPr>
        <p:spPr>
          <a:xfrm>
            <a:off x="311346" y="5752689"/>
            <a:ext cx="1028700" cy="1645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900" dirty="0" smtClean="0">
                <a:solidFill>
                  <a:prstClr val="black"/>
                </a:solidFill>
              </a:rPr>
              <a:t>881E </a:t>
            </a:r>
            <a:r>
              <a:rPr lang="en-US" sz="900" dirty="0">
                <a:solidFill>
                  <a:prstClr val="black"/>
                </a:solidFill>
              </a:rPr>
              <a:t>Appendices</a:t>
            </a:r>
          </a:p>
        </p:txBody>
      </p:sp>
      <p:sp>
        <p:nvSpPr>
          <p:cNvPr id="49" name="Rounded Rectangle 48"/>
          <p:cNvSpPr/>
          <p:nvPr/>
        </p:nvSpPr>
        <p:spPr>
          <a:xfrm>
            <a:off x="2188158" y="4532049"/>
            <a:ext cx="3909060" cy="164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r>
              <a:rPr lang="en-US" sz="1200" dirty="0" smtClean="0">
                <a:solidFill>
                  <a:prstClr val="black"/>
                </a:solidFill>
              </a:rPr>
              <a:t>  Launch </a:t>
            </a:r>
            <a:r>
              <a:rPr lang="en-US" sz="1200" dirty="0">
                <a:solidFill>
                  <a:prstClr val="black"/>
                </a:solidFill>
              </a:rPr>
              <a:t>Services</a:t>
            </a:r>
          </a:p>
        </p:txBody>
      </p:sp>
      <p:sp>
        <p:nvSpPr>
          <p:cNvPr id="50" name="Rounded Rectangle 49"/>
          <p:cNvSpPr/>
          <p:nvPr/>
        </p:nvSpPr>
        <p:spPr>
          <a:xfrm>
            <a:off x="2188158" y="4738767"/>
            <a:ext cx="3909060" cy="16459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r>
              <a:rPr lang="en-US" sz="1200" dirty="0" smtClean="0">
                <a:solidFill>
                  <a:prstClr val="black"/>
                </a:solidFill>
              </a:rPr>
              <a:t>  Launch </a:t>
            </a:r>
            <a:r>
              <a:rPr lang="en-US" sz="1200" dirty="0">
                <a:solidFill>
                  <a:prstClr val="black"/>
                </a:solidFill>
              </a:rPr>
              <a:t>Service Support</a:t>
            </a:r>
          </a:p>
        </p:txBody>
      </p:sp>
      <p:sp>
        <p:nvSpPr>
          <p:cNvPr id="51" name="Rectangle 50"/>
          <p:cNvSpPr/>
          <p:nvPr/>
        </p:nvSpPr>
        <p:spPr>
          <a:xfrm>
            <a:off x="5291673" y="6099569"/>
            <a:ext cx="819455" cy="222048"/>
          </a:xfrm>
          <a:prstGeom prst="rect">
            <a:avLst/>
          </a:prstGeom>
        </p:spPr>
        <p:txBody>
          <a:bodyPr wrap="none">
            <a:spAutoFit/>
          </a:bodyPr>
          <a:lstStyle/>
          <a:p>
            <a:pPr algn="ctr">
              <a:lnSpc>
                <a:spcPts val="450"/>
              </a:lnSpc>
            </a:pPr>
            <a:r>
              <a:rPr lang="en-US" sz="600" dirty="0" smtClean="0">
                <a:solidFill>
                  <a:prstClr val="black"/>
                </a:solidFill>
              </a:rPr>
              <a:t>Applicable to </a:t>
            </a:r>
          </a:p>
          <a:p>
            <a:pPr algn="ctr">
              <a:lnSpc>
                <a:spcPts val="450"/>
              </a:lnSpc>
            </a:pPr>
            <a:r>
              <a:rPr lang="en-US" sz="600" dirty="0" smtClean="0">
                <a:solidFill>
                  <a:prstClr val="black"/>
                </a:solidFill>
              </a:rPr>
              <a:t>Edwards AFB only</a:t>
            </a:r>
            <a:endParaRPr lang="en-US" dirty="0"/>
          </a:p>
        </p:txBody>
      </p:sp>
      <p:sp>
        <p:nvSpPr>
          <p:cNvPr id="52" name="TextBox 51"/>
          <p:cNvSpPr txBox="1"/>
          <p:nvPr/>
        </p:nvSpPr>
        <p:spPr>
          <a:xfrm>
            <a:off x="6452602" y="1206897"/>
            <a:ext cx="5247503" cy="5736955"/>
          </a:xfrm>
          <a:prstGeom prst="rect">
            <a:avLst/>
          </a:prstGeom>
          <a:noFill/>
        </p:spPr>
        <p:txBody>
          <a:bodyPr wrap="square" rtlCol="0">
            <a:spAutoFit/>
          </a:bodyPr>
          <a:lstStyle/>
          <a:p>
            <a:pPr marL="12700"/>
            <a:r>
              <a:rPr lang="en-US" sz="2400" b="1" i="1" dirty="0">
                <a:solidFill>
                  <a:schemeClr val="tx2"/>
                </a:solidFill>
                <a:cs typeface="Arial" pitchFamily="34" charset="0"/>
              </a:rPr>
              <a:t>Individual Standard Plan WBS Product </a:t>
            </a:r>
            <a:r>
              <a:rPr lang="en-US" sz="2400" b="1" i="1" dirty="0" smtClean="0">
                <a:solidFill>
                  <a:schemeClr val="tx2"/>
                </a:solidFill>
                <a:cs typeface="Arial" pitchFamily="34" charset="0"/>
              </a:rPr>
              <a:t>Extensions:</a:t>
            </a:r>
            <a:endParaRPr lang="en-US" sz="2400" b="1" i="1" dirty="0">
              <a:solidFill>
                <a:schemeClr val="tx2"/>
              </a:solidFill>
              <a:cs typeface="Arial" pitchFamily="34" charset="0"/>
            </a:endParaRPr>
          </a:p>
          <a:p>
            <a:pPr marL="742542" lvl="1" indent="-285750" eaLnBrk="0" hangingPunct="0">
              <a:lnSpc>
                <a:spcPct val="80000"/>
              </a:lnSpc>
              <a:spcBef>
                <a:spcPct val="20000"/>
              </a:spcBef>
              <a:buFont typeface="Arial" panose="020B0604020202020204" pitchFamily="34" charset="0"/>
              <a:buChar char="•"/>
              <a:tabLst>
                <a:tab pos="756920" algn="l"/>
              </a:tabLst>
            </a:pPr>
            <a:r>
              <a:rPr lang="en-US" dirty="0">
                <a:cs typeface="Arial" pitchFamily="34" charset="0"/>
              </a:rPr>
              <a:t>Serve as the starting point for weapon system and defense business system program CWIPTs CSDR Contract and Subcontract Planning</a:t>
            </a:r>
          </a:p>
          <a:p>
            <a:pPr marL="1199184" lvl="2" indent="-285750" eaLnBrk="0" hangingPunct="0">
              <a:lnSpc>
                <a:spcPct val="80000"/>
              </a:lnSpc>
              <a:spcBef>
                <a:spcPct val="20000"/>
              </a:spcBef>
              <a:buFont typeface="Arial" panose="020B0604020202020204" pitchFamily="34" charset="0"/>
              <a:buChar char="•"/>
              <a:tabLst>
                <a:tab pos="756920" algn="l"/>
              </a:tabLst>
            </a:pPr>
            <a:endParaRPr lang="en-US" sz="1400" dirty="0">
              <a:cs typeface="Arial" pitchFamily="34" charset="0"/>
            </a:endParaRPr>
          </a:p>
          <a:p>
            <a:pPr marL="1199184" lvl="2" indent="-285750" eaLnBrk="0" hangingPunct="0">
              <a:lnSpc>
                <a:spcPct val="80000"/>
              </a:lnSpc>
              <a:spcBef>
                <a:spcPct val="20000"/>
              </a:spcBef>
              <a:buFont typeface="Arial" panose="020B0604020202020204" pitchFamily="34" charset="0"/>
              <a:buChar char="•"/>
              <a:tabLst>
                <a:tab pos="756920" algn="l"/>
              </a:tabLst>
            </a:pPr>
            <a:r>
              <a:rPr lang="en-US" sz="1600" dirty="0">
                <a:cs typeface="Arial" pitchFamily="34" charset="0"/>
              </a:rPr>
              <a:t>WBS extensions provide the capability to capture high-cost, high-risk, advanced technology components as defined by the CWIPT and refined by industry </a:t>
            </a:r>
            <a:r>
              <a:rPr lang="en-US" sz="1600" dirty="0" smtClean="0">
                <a:cs typeface="Arial" pitchFamily="34" charset="0"/>
              </a:rPr>
              <a:t>feedback</a:t>
            </a:r>
          </a:p>
          <a:p>
            <a:pPr marL="913434" lvl="2" eaLnBrk="0" hangingPunct="0">
              <a:lnSpc>
                <a:spcPct val="80000"/>
              </a:lnSpc>
              <a:spcBef>
                <a:spcPct val="20000"/>
              </a:spcBef>
              <a:tabLst>
                <a:tab pos="756920" algn="l"/>
              </a:tabLst>
            </a:pPr>
            <a:endParaRPr lang="en-US" sz="1600" dirty="0">
              <a:cs typeface="Arial" pitchFamily="34" charset="0"/>
            </a:endParaRPr>
          </a:p>
          <a:p>
            <a:pPr marL="1199184" lvl="2" indent="-285750" eaLnBrk="0" hangingPunct="0">
              <a:lnSpc>
                <a:spcPct val="80000"/>
              </a:lnSpc>
              <a:spcBef>
                <a:spcPct val="20000"/>
              </a:spcBef>
              <a:buFont typeface="Arial" panose="020B0604020202020204" pitchFamily="34" charset="0"/>
              <a:buChar char="•"/>
              <a:tabLst>
                <a:tab pos="756920" algn="l"/>
              </a:tabLst>
            </a:pPr>
            <a:r>
              <a:rPr lang="en-US" sz="1600" dirty="0">
                <a:cs typeface="Arial" pitchFamily="34" charset="0"/>
              </a:rPr>
              <a:t>Serve as a starting point for building the </a:t>
            </a:r>
            <a:r>
              <a:rPr lang="en-US" sz="1600" u="sng" dirty="0">
                <a:cs typeface="Arial" pitchFamily="34" charset="0"/>
              </a:rPr>
              <a:t>Contract/Subcontract</a:t>
            </a:r>
            <a:r>
              <a:rPr lang="en-US" sz="1600" dirty="0">
                <a:cs typeface="Arial" pitchFamily="34" charset="0"/>
              </a:rPr>
              <a:t> plans tied to company’s contract scope of </a:t>
            </a:r>
            <a:r>
              <a:rPr lang="en-US" sz="1600" dirty="0" smtClean="0">
                <a:cs typeface="Arial" pitchFamily="34" charset="0"/>
              </a:rPr>
              <a:t>work</a:t>
            </a:r>
          </a:p>
          <a:p>
            <a:pPr marL="913434" lvl="2" eaLnBrk="0" hangingPunct="0">
              <a:lnSpc>
                <a:spcPct val="80000"/>
              </a:lnSpc>
              <a:spcBef>
                <a:spcPct val="20000"/>
              </a:spcBef>
              <a:tabLst>
                <a:tab pos="756920" algn="l"/>
              </a:tabLst>
            </a:pPr>
            <a:endParaRPr lang="en-US" sz="1600" dirty="0">
              <a:cs typeface="Arial" pitchFamily="34" charset="0"/>
            </a:endParaRPr>
          </a:p>
          <a:p>
            <a:pPr marL="1199184" lvl="2" indent="-285750" eaLnBrk="0" hangingPunct="0">
              <a:lnSpc>
                <a:spcPct val="80000"/>
              </a:lnSpc>
              <a:spcBef>
                <a:spcPct val="20000"/>
              </a:spcBef>
              <a:buFont typeface="Arial" panose="020B0604020202020204" pitchFamily="34" charset="0"/>
              <a:buChar char="•"/>
              <a:tabLst>
                <a:tab pos="756920" algn="l"/>
              </a:tabLst>
            </a:pPr>
            <a:r>
              <a:rPr lang="en-US" sz="1600" dirty="0">
                <a:cs typeface="Arial" pitchFamily="34" charset="0"/>
              </a:rPr>
              <a:t>Facilitates effective and early communication of Government expectations for cost/technical/programmatic data collection with industry via CSDR </a:t>
            </a:r>
            <a:r>
              <a:rPr lang="en-US" sz="1600" dirty="0" smtClean="0">
                <a:cs typeface="Arial" pitchFamily="34" charset="0"/>
              </a:rPr>
              <a:t>CDRLs</a:t>
            </a:r>
          </a:p>
          <a:p>
            <a:pPr marL="913434" lvl="2" eaLnBrk="0" hangingPunct="0">
              <a:lnSpc>
                <a:spcPct val="80000"/>
              </a:lnSpc>
              <a:spcBef>
                <a:spcPct val="20000"/>
              </a:spcBef>
              <a:tabLst>
                <a:tab pos="756920" algn="l"/>
              </a:tabLst>
            </a:pPr>
            <a:endParaRPr lang="en-US" sz="1600" dirty="0" smtClean="0">
              <a:cs typeface="Arial" pitchFamily="34" charset="0"/>
            </a:endParaRPr>
          </a:p>
          <a:p>
            <a:pPr marL="1199184" lvl="2" indent="-285750" eaLnBrk="0" hangingPunct="0">
              <a:lnSpc>
                <a:spcPct val="80000"/>
              </a:lnSpc>
              <a:spcBef>
                <a:spcPct val="20000"/>
              </a:spcBef>
              <a:buFont typeface="Arial" panose="020B0604020202020204" pitchFamily="34" charset="0"/>
              <a:buChar char="•"/>
              <a:tabLst>
                <a:tab pos="756920" algn="l"/>
              </a:tabLst>
            </a:pPr>
            <a:r>
              <a:rPr lang="en-US" sz="1600" b="1" i="1" dirty="0" smtClean="0">
                <a:cs typeface="Arial" pitchFamily="34" charset="0"/>
              </a:rPr>
              <a:t>Starting point for technical data collection and basis of the Technical Data Vocab Core Parameters</a:t>
            </a:r>
            <a:endParaRPr lang="en-US" sz="1600" b="1" i="1" dirty="0">
              <a:cs typeface="Arial" pitchFamily="34" charset="0"/>
            </a:endParaRPr>
          </a:p>
          <a:p>
            <a:endParaRPr lang="en-US" dirty="0"/>
          </a:p>
        </p:txBody>
      </p:sp>
      <p:sp>
        <p:nvSpPr>
          <p:cNvPr id="31" name="Rounded Rectangle 30"/>
          <p:cNvSpPr/>
          <p:nvPr/>
        </p:nvSpPr>
        <p:spPr>
          <a:xfrm>
            <a:off x="4263065" y="4544389"/>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smtClean="0">
                <a:solidFill>
                  <a:prstClr val="black"/>
                </a:solidFill>
              </a:rPr>
              <a:t>Launch Service</a:t>
            </a:r>
            <a:endParaRPr lang="en-US" sz="1200" dirty="0">
              <a:solidFill>
                <a:prstClr val="black"/>
              </a:solidFill>
            </a:endParaRPr>
          </a:p>
        </p:txBody>
      </p:sp>
      <p:sp>
        <p:nvSpPr>
          <p:cNvPr id="53" name="Rounded Rectangle 52"/>
          <p:cNvSpPr/>
          <p:nvPr/>
        </p:nvSpPr>
        <p:spPr>
          <a:xfrm>
            <a:off x="4274377" y="4748194"/>
            <a:ext cx="1783080" cy="137160"/>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lIns="68568" tIns="34284" rIns="68568" bIns="34284" rtlCol="0" anchor="ctr"/>
          <a:lstStyle/>
          <a:p>
            <a:pPr fontAlgn="base">
              <a:spcBef>
                <a:spcPct val="0"/>
              </a:spcBef>
              <a:spcAft>
                <a:spcPct val="0"/>
              </a:spcAft>
            </a:pPr>
            <a:r>
              <a:rPr lang="en-US" sz="1200" dirty="0" smtClean="0">
                <a:solidFill>
                  <a:prstClr val="black"/>
                </a:solidFill>
              </a:rPr>
              <a:t>Launch Service Support</a:t>
            </a:r>
            <a:endParaRPr lang="en-US" sz="1200" dirty="0">
              <a:solidFill>
                <a:prstClr val="black"/>
              </a:solidFill>
            </a:endParaRPr>
          </a:p>
        </p:txBody>
      </p:sp>
    </p:spTree>
    <p:extLst>
      <p:ext uri="{BB962C8B-B14F-4D97-AF65-F5344CB8AC3E}">
        <p14:creationId xmlns:p14="http://schemas.microsoft.com/office/powerpoint/2010/main" val="1757412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CAD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81A296DA12744E9F3E90F551048CE2" ma:contentTypeVersion="1" ma:contentTypeDescription="Create a new document." ma:contentTypeScope="" ma:versionID="a3587e433617823baee3b8e1d4903ced">
  <xsd:schema xmlns:xsd="http://www.w3.org/2001/XMLSchema" xmlns:xs="http://www.w3.org/2001/XMLSchema" xmlns:p="http://schemas.microsoft.com/office/2006/metadata/properties" xmlns:ns2="13c8644f-bcf7-4b4f-8d73-3977a64e1096" targetNamespace="http://schemas.microsoft.com/office/2006/metadata/properties" ma:root="true" ma:fieldsID="c4367f271248b51112ca41e6a575709b" ns2:_="">
    <xsd:import namespace="13c8644f-bcf7-4b4f-8d73-3977a64e1096"/>
    <xsd:element name="properties">
      <xsd:complexType>
        <xsd:sequence>
          <xsd:element name="documentManagement">
            <xsd:complexType>
              <xsd:all>
                <xsd:element ref="ns2:Doc_x0020_Type"/>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c8644f-bcf7-4b4f-8d73-3977a64e1096" elementFormDefault="qualified">
    <xsd:import namespace="http://schemas.microsoft.com/office/2006/documentManagement/types"/>
    <xsd:import namespace="http://schemas.microsoft.com/office/infopath/2007/PartnerControls"/>
    <xsd:element name="Doc_x0020_Type" ma:index="8" ma:displayName="Doc Type" ma:format="Dropdown" ma:internalName="Doc_x0020_Type">
      <xsd:simpleType>
        <xsd:restriction base="dms:Choice">
          <xsd:enumeration value="Contracts Database"/>
          <xsd:enumeration value="CADE Integration"/>
          <xsd:enumeration value="SAR Databas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oc_x0020_Type xmlns="13c8644f-bcf7-4b4f-8d73-3977a64e1096">CADE Integration</Doc_x0020_Type>
  </documentManagement>
</p:properties>
</file>

<file path=customXml/itemProps1.xml><?xml version="1.0" encoding="utf-8"?>
<ds:datastoreItem xmlns:ds="http://schemas.openxmlformats.org/officeDocument/2006/customXml" ds:itemID="{7524873A-CBAD-415C-96D5-24B67ECE8B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c8644f-bcf7-4b4f-8d73-3977a64e109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3F885C-9BA5-42F6-BCE6-8A807A850F9C}">
  <ds:schemaRefs>
    <ds:schemaRef ds:uri="http://schemas.microsoft.com/sharepoint/v3/contenttype/forms"/>
  </ds:schemaRefs>
</ds:datastoreItem>
</file>

<file path=customXml/itemProps3.xml><?xml version="1.0" encoding="utf-8"?>
<ds:datastoreItem xmlns:ds="http://schemas.openxmlformats.org/officeDocument/2006/customXml" ds:itemID="{E3FBF8D2-BE6B-4D90-86F6-A07B6CE2B8BC}">
  <ds:schemaRefs>
    <ds:schemaRef ds:uri="http://purl.org/dc/dcmitype/"/>
    <ds:schemaRef ds:uri="http://schemas.microsoft.com/office/2006/metadata/properties"/>
    <ds:schemaRef ds:uri="http://www.w3.org/XML/1998/namespace"/>
    <ds:schemaRef ds:uri="http://schemas.microsoft.com/office/infopath/2007/PartnerControls"/>
    <ds:schemaRef ds:uri="http://purl.org/dc/elements/1.1/"/>
    <ds:schemaRef ds:uri="http://schemas.microsoft.com/office/2006/documentManagement/types"/>
    <ds:schemaRef ds:uri="http://schemas.openxmlformats.org/package/2006/metadata/core-properties"/>
    <ds:schemaRef ds:uri="13c8644f-bcf7-4b4f-8d73-3977a64e1096"/>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40431</TotalTime>
  <Words>6447</Words>
  <Application>Microsoft Office PowerPoint</Application>
  <PresentationFormat>Widescreen</PresentationFormat>
  <Paragraphs>1121</Paragraphs>
  <Slides>84</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ＭＳ Ｐゴシック</vt:lpstr>
      <vt:lpstr>Arial</vt:lpstr>
      <vt:lpstr>Calibri</vt:lpstr>
      <vt:lpstr>Times New Roman</vt:lpstr>
      <vt:lpstr>Wingdings</vt:lpstr>
      <vt:lpstr>CADE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JITSPP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Plans Lessons Learned</dc:title>
  <dc:creator>HigginRA</dc:creator>
  <cp:lastModifiedBy>McDowell, Jeff            HSV   Tecolote</cp:lastModifiedBy>
  <cp:revision>334</cp:revision>
  <dcterms:created xsi:type="dcterms:W3CDTF">2017-06-02T14:18:15Z</dcterms:created>
  <dcterms:modified xsi:type="dcterms:W3CDTF">2021-02-03T17:27:51Z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0x0101000181A296DA12744E9F3E90F551048CE2</vt:lpwstr>
  </property>
</Properties>
</file>